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61" r:id="rId2"/>
    <p:sldId id="262" r:id="rId3"/>
    <p:sldId id="271" r:id="rId4"/>
    <p:sldId id="263" r:id="rId5"/>
    <p:sldId id="264" r:id="rId6"/>
    <p:sldId id="265" r:id="rId7"/>
    <p:sldId id="266" r:id="rId8"/>
    <p:sldId id="267" r:id="rId9"/>
    <p:sldId id="269" r:id="rId10"/>
    <p:sldId id="270" r:id="rId11"/>
    <p:sldId id="268" r:id="rId12"/>
    <p:sldId id="272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 snapToGrid="0">
      <p:cViewPr varScale="1">
        <p:scale>
          <a:sx n="110" d="100"/>
          <a:sy n="110" d="100"/>
        </p:scale>
        <p:origin x="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7B117-8AEF-8748-B270-667CD487EA39}" type="datetimeFigureOut">
              <a:rPr lang="de-DE" smtClean="0"/>
              <a:t>20.06.25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B3BB0-CE10-FB49-B868-361A3D1B8D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68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952AB-CDBE-3B46-879B-8B19D0E87A2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298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952AB-CDBE-3B46-879B-8B19D0E87A2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259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952AB-CDBE-3B46-879B-8B19D0E87A2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036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952AB-CDBE-3B46-879B-8B19D0E87A2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529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952AB-CDBE-3B46-879B-8B19D0E87A2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298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952AB-CDBE-3B46-879B-8B19D0E87A2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495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AF0BA-95D2-20D8-CD4A-4F2F3065A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16B75CD-1F52-1D3C-151F-C999739A4C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126474-5687-9934-1DE4-7CE8F0863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BDE2-809F-6A45-BCDD-49F344917BDF}" type="datetimeFigureOut">
              <a:rPr lang="de-DE" smtClean="0"/>
              <a:t>10.06.25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E6F401-1E4B-67FE-99B1-F46E0A3D5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B01266-E56E-9C8F-1FB7-E533C36CD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9B6A-3105-CF47-BCB7-7CE85C46A0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10799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A0A875-2A27-0E03-B320-5036128B0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F94616F-3699-8DFE-EB72-AD602E3CA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E677CD-68DE-E0C2-C84E-A26C45707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BDE2-809F-6A45-BCDD-49F344917BDF}" type="datetimeFigureOut">
              <a:rPr lang="de-DE" smtClean="0"/>
              <a:t>10.06.25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3C5399-5890-61CE-4CE4-4924AD3D8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028A3F-1464-F84F-49B1-41215E524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9B6A-3105-CF47-BCB7-7CE85C46A0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27718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58B0D67-FE62-93F6-09C3-4A6DC53553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B65F1E1-80B6-8C97-C655-B5A23534E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E0AB4B-B1CF-BD0F-2F38-6680FA50A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BDE2-809F-6A45-BCDD-49F344917BDF}" type="datetimeFigureOut">
              <a:rPr lang="de-DE" smtClean="0"/>
              <a:t>10.06.25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EC4C9A-B6ED-A6F2-9325-216AC462E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35D201-72E9-DEDC-1D8A-ED1B51104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9B6A-3105-CF47-BCB7-7CE85C46A0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09459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EB37DA-F346-0244-6973-12622A038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603F0E-17B1-1969-F950-57579B52A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F9FAF4C-A18B-DFCE-3E8E-D184E505A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BDE2-809F-6A45-BCDD-49F344917BDF}" type="datetimeFigureOut">
              <a:rPr lang="de-DE" smtClean="0"/>
              <a:t>10.06.25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C37FAC-C1FA-DB2D-8E3F-C96CB6B16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AF0EC5-9C0A-3E13-760F-898338D08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9B6A-3105-CF47-BCB7-7CE85C46A0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45248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85270B-56D2-C786-FE01-C71AEE03F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7407B8-377A-244E-03D5-542994974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E96DD7-144D-E083-76C6-BEDCB22EC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BDE2-809F-6A45-BCDD-49F344917BDF}" type="datetimeFigureOut">
              <a:rPr lang="de-DE" smtClean="0"/>
              <a:t>10.06.25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013736-146C-42E5-B8A6-B31B8716E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1B7C65-939D-0785-E0F4-0061AACC2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9B6A-3105-CF47-BCB7-7CE85C46A0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72849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BAAEDC-AAF0-37EA-836F-3749E9938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F6ED67-EF73-75D0-5BE7-035177A967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4CB0BB8-7248-0EB5-59F0-51B1BC57D1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4429B93-9D03-A007-D692-FF1B756C9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BDE2-809F-6A45-BCDD-49F344917BDF}" type="datetimeFigureOut">
              <a:rPr lang="de-DE" smtClean="0"/>
              <a:t>10.06.25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8805082-D904-6CEA-E534-52D209217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6501203-E4E4-F19E-432F-871FE395F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9B6A-3105-CF47-BCB7-7CE85C46A0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34679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E3248-3EFD-77C1-7F7A-B42AE928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8F57A86-F6F6-51BE-D4DF-2B969D73D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5580F35-7821-5962-65D5-70963DFEA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3C2F0AE-F700-60E5-0DA4-2CD0A9B9BA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1C5FA21-D75F-7715-A921-F073962789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D6DD50E-AC5F-C6ED-C35B-91997A4F3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BDE2-809F-6A45-BCDD-49F344917BDF}" type="datetimeFigureOut">
              <a:rPr lang="de-DE" smtClean="0"/>
              <a:t>10.06.25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893EEC9-63BC-0669-6CC0-D0DCF65C4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7507FCF-F327-5549-A01B-C7413440F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9B6A-3105-CF47-BCB7-7CE85C46A0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64385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5B2ED9-357E-570A-3C0F-099DC630B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5A34778-7A41-0729-4644-D982839FE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BDE2-809F-6A45-BCDD-49F344917BDF}" type="datetimeFigureOut">
              <a:rPr lang="de-DE" smtClean="0"/>
              <a:t>10.06.25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638C7E9-9538-FCB2-7AC0-41A75D5D5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922D63D-74A6-AF08-8E09-C560EC1C9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9B6A-3105-CF47-BCB7-7CE85C46A0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39953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44C608C-4A79-44C8-3CC8-3A6E4789B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BDE2-809F-6A45-BCDD-49F344917BDF}" type="datetimeFigureOut">
              <a:rPr lang="de-DE" smtClean="0"/>
              <a:t>10.06.25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0DCB0E7-E528-89CF-7711-477D5332C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92737F-ECFF-81FD-25F2-8761CE520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9B6A-3105-CF47-BCB7-7CE85C46A0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40586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076D01-DD46-2C43-DED4-3955056D3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71E0F5-4553-AC13-DCE4-A8554B85E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01A1391-93D8-4216-B94E-EAC8C89670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5BCA89-D22C-AB02-F731-7E5BEF45F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BDE2-809F-6A45-BCDD-49F344917BDF}" type="datetimeFigureOut">
              <a:rPr lang="de-DE" smtClean="0"/>
              <a:t>10.06.25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E9CB1C0-B517-78A2-7082-3E022D31C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7BBD76-96E3-59FE-1496-76E8D64F7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9B6A-3105-CF47-BCB7-7CE85C46A0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02930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35FC92-5486-C7E6-5D28-181C761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BC0A776-E211-9FAB-D7B9-6687EE441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9B699C7-A807-1CA4-7F8C-136C452AE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1D894B2-EF92-02ED-3E3F-77C875E4B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BDE2-809F-6A45-BCDD-49F344917BDF}" type="datetimeFigureOut">
              <a:rPr lang="de-DE" smtClean="0"/>
              <a:t>10.06.25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A39966B-9B09-EC65-9458-3673D93BA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1D6F798-8FEC-FF20-2DCB-96841BA2A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9B6A-3105-CF47-BCB7-7CE85C46A0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9061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B5461E5-6021-56C5-23A4-12CFC227F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13AB521-F204-614C-2AE0-AA38D7E88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112202-C108-6F6E-F950-C0615E983E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EBDE2-809F-6A45-BCDD-49F344917BDF}" type="datetimeFigureOut">
              <a:rPr lang="de-DE" smtClean="0"/>
              <a:t>10.06.25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3BFBDC-A3C5-17C8-C741-ED71525A2F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2F5DC7-488E-CA51-B19D-26C417EFDC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89B6A-3105-CF47-BCB7-7CE85C46A0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293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0.jpeg"/><Relationship Id="rId4" Type="http://schemas.openxmlformats.org/officeDocument/2006/relationships/image" Target="../media/image5.svg"/><Relationship Id="rId9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jpe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10" Type="http://schemas.openxmlformats.org/officeDocument/2006/relationships/image" Target="../media/image11.jpe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2.png"/><Relationship Id="rId7" Type="http://schemas.openxmlformats.org/officeDocument/2006/relationships/image" Target="../media/image10.jpe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11" Type="http://schemas.openxmlformats.org/officeDocument/2006/relationships/image" Target="../media/image18.svg"/><Relationship Id="rId5" Type="http://schemas.openxmlformats.org/officeDocument/2006/relationships/image" Target="../media/image11.jpeg"/><Relationship Id="rId10" Type="http://schemas.openxmlformats.org/officeDocument/2006/relationships/image" Target="../media/image17.png"/><Relationship Id="rId4" Type="http://schemas.openxmlformats.org/officeDocument/2006/relationships/image" Target="../media/image13.svg"/><Relationship Id="rId9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16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3283CFA-A7F9-27B4-7DFD-F166C9303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9114" y="1214971"/>
            <a:ext cx="4009292" cy="4009292"/>
          </a:xfrm>
          <a:prstGeom prst="ellipse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D7D86B6-CE72-D87E-C8C6-1853A8F604AF}"/>
              </a:ext>
            </a:extLst>
          </p:cNvPr>
          <p:cNvSpPr/>
          <p:nvPr/>
        </p:nvSpPr>
        <p:spPr>
          <a:xfrm>
            <a:off x="7309114" y="1229116"/>
            <a:ext cx="4009292" cy="3981001"/>
          </a:xfrm>
          <a:prstGeom prst="ellipse">
            <a:avLst/>
          </a:prstGeom>
          <a:noFill/>
          <a:ln w="57150">
            <a:solidFill>
              <a:srgbClr val="0431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59633B6-3C12-A0E2-E112-1B03C09EC996}"/>
              </a:ext>
            </a:extLst>
          </p:cNvPr>
          <p:cNvSpPr txBox="1"/>
          <p:nvPr/>
        </p:nvSpPr>
        <p:spPr>
          <a:xfrm>
            <a:off x="873594" y="367478"/>
            <a:ext cx="265399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0" b="0" i="0" u="none" strike="noStrike" kern="1200" cap="none" spc="0" normalizeH="0" baseline="0" noProof="0" dirty="0">
                <a:ln>
                  <a:noFill/>
                </a:ln>
                <a:solidFill>
                  <a:srgbClr val="043141"/>
                </a:solidFill>
                <a:effectLst/>
                <a:uLnTx/>
                <a:uFillTx/>
                <a:latin typeface="Impact" panose="020B0806030902050204" pitchFamily="34" charset="0"/>
                <a:ea typeface="Silom" pitchFamily="2" charset="-34"/>
                <a:cs typeface="Silom" pitchFamily="2" charset="-34"/>
              </a:rPr>
              <a:t>FILL GOOD  FEEL GOOD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1C78256E-1B52-626A-2B80-92C5510D36A5}"/>
              </a:ext>
            </a:extLst>
          </p:cNvPr>
          <p:cNvSpPr/>
          <p:nvPr/>
        </p:nvSpPr>
        <p:spPr>
          <a:xfrm>
            <a:off x="-1403497" y="-14899"/>
            <a:ext cx="7968680" cy="6980349"/>
          </a:xfrm>
          <a:prstGeom prst="roundRect">
            <a:avLst/>
          </a:prstGeom>
          <a:solidFill>
            <a:srgbClr val="E1D1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25D72BE-D742-4766-1F26-92565A98FCCB}"/>
              </a:ext>
            </a:extLst>
          </p:cNvPr>
          <p:cNvSpPr txBox="1"/>
          <p:nvPr/>
        </p:nvSpPr>
        <p:spPr>
          <a:xfrm>
            <a:off x="575255" y="941411"/>
            <a:ext cx="52459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600" b="1" i="0" u="none" strike="noStrike" kern="1200" cap="none" spc="0" normalizeH="0" baseline="0" noProof="0" dirty="0">
                <a:ln>
                  <a:noFill/>
                </a:ln>
                <a:solidFill>
                  <a:srgbClr val="043141"/>
                </a:solidFill>
                <a:effectLst/>
                <a:uLnTx/>
                <a:uFillTx/>
                <a:latin typeface="Kohinoor Devanagari" panose="02000000000000000000" pitchFamily="2" charset="77"/>
                <a:ea typeface="Silom" pitchFamily="2" charset="-34"/>
                <a:cs typeface="Kohinoor Devanagari" panose="02000000000000000000" pitchFamily="2" charset="77"/>
              </a:rPr>
              <a:t>FILL GOOD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600" b="1" i="0" u="none" strike="noStrike" kern="1200" cap="none" spc="0" normalizeH="0" baseline="0" noProof="0" dirty="0">
                <a:ln>
                  <a:noFill/>
                </a:ln>
                <a:solidFill>
                  <a:srgbClr val="043141"/>
                </a:solidFill>
                <a:effectLst/>
                <a:uLnTx/>
                <a:uFillTx/>
                <a:latin typeface="Kohinoor Devanagari" panose="02000000000000000000" pitchFamily="2" charset="77"/>
                <a:ea typeface="Silom" pitchFamily="2" charset="-34"/>
                <a:cs typeface="Kohinoor Devanagari" panose="02000000000000000000" pitchFamily="2" charset="77"/>
              </a:rPr>
              <a:t>FEEL GOOD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777E7E5-F5AA-061B-2D23-CF49A8F80E78}"/>
              </a:ext>
            </a:extLst>
          </p:cNvPr>
          <p:cNvSpPr txBox="1"/>
          <p:nvPr/>
        </p:nvSpPr>
        <p:spPr>
          <a:xfrm>
            <a:off x="1124150" y="3313982"/>
            <a:ext cx="36758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43141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Nachhaltige Nachfülllösung für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43141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Hygieneprodukte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497B173-2B4B-E47E-E5BF-6469E965D96E}"/>
              </a:ext>
            </a:extLst>
          </p:cNvPr>
          <p:cNvSpPr/>
          <p:nvPr/>
        </p:nvSpPr>
        <p:spPr>
          <a:xfrm>
            <a:off x="909345" y="3350112"/>
            <a:ext cx="82328" cy="1384995"/>
          </a:xfrm>
          <a:prstGeom prst="rect">
            <a:avLst/>
          </a:prstGeom>
          <a:solidFill>
            <a:srgbClr val="0431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6AD773C-4CD1-7E22-D1D1-43BDB5313723}"/>
              </a:ext>
            </a:extLst>
          </p:cNvPr>
          <p:cNvSpPr txBox="1"/>
          <p:nvPr/>
        </p:nvSpPr>
        <p:spPr>
          <a:xfrm>
            <a:off x="7560645" y="5643029"/>
            <a:ext cx="350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E1D1B6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Amelie, Tilda, Belli, Nick &amp; Fabio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47FEA6D-9E70-FD91-5840-AD7CC1B327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402" r="5760"/>
          <a:stretch/>
        </p:blipFill>
        <p:spPr>
          <a:xfrm>
            <a:off x="13198474" y="1467474"/>
            <a:ext cx="5156201" cy="3195190"/>
          </a:xfrm>
          <a:prstGeom prst="roundRect">
            <a:avLst/>
          </a:prstGeom>
          <a:ln w="57150">
            <a:solidFill>
              <a:srgbClr val="E1D1B6"/>
            </a:solidFill>
          </a:ln>
        </p:spPr>
      </p:pic>
    </p:spTree>
    <p:extLst>
      <p:ext uri="{BB962C8B-B14F-4D97-AF65-F5344CB8AC3E}">
        <p14:creationId xmlns:p14="http://schemas.microsoft.com/office/powerpoint/2010/main" val="887806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06871F-94C3-BB8C-F7CB-BDF6DD7A1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803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e-DE" sz="6600" b="1" dirty="0">
                <a:solidFill>
                  <a:srgbClr val="E1D1B6"/>
                </a:solidFill>
                <a:latin typeface="Kohinoor Devanagari" panose="02000000000000000000" pitchFamily="2" charset="77"/>
                <a:cs typeface="Kohinoor Devanagari" panose="02000000000000000000" pitchFamily="2" charset="77"/>
              </a:rPr>
              <a:t>FILL GOOD - FEEL GOOD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B46B2FA-4652-1B00-0733-FB36F5246C61}"/>
              </a:ext>
            </a:extLst>
          </p:cNvPr>
          <p:cNvSpPr txBox="1"/>
          <p:nvPr/>
        </p:nvSpPr>
        <p:spPr>
          <a:xfrm>
            <a:off x="1900238" y="2133601"/>
            <a:ext cx="8072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E1D1B6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Werdet ein Teil unserer Idee!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D2C3121-BB56-8323-EBBF-8CE92E1F9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824" y="3041903"/>
            <a:ext cx="3321776" cy="3036131"/>
          </a:xfrm>
          <a:prstGeom prst="roundRect">
            <a:avLst/>
          </a:prstGeom>
          <a:ln w="57150">
            <a:solidFill>
              <a:srgbClr val="E1D1B6"/>
            </a:solidFill>
          </a:ln>
        </p:spPr>
      </p:pic>
      <p:pic>
        <p:nvPicPr>
          <p:cNvPr id="8" name="Grafik 7" descr="Händedruck">
            <a:extLst>
              <a:ext uri="{FF2B5EF4-FFF2-40B4-BE49-F238E27FC236}">
                <a16:creationId xmlns:a16="http://schemas.microsoft.com/office/drawing/2014/main" id="{E1D5A9FE-8053-02F5-A2A5-7D59CC060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23523" y="3487494"/>
            <a:ext cx="2144953" cy="214495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16705F6-011D-4AEE-EA2C-65216404F3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5" t="10771" r="237" b="6721"/>
          <a:stretch/>
        </p:blipFill>
        <p:spPr>
          <a:xfrm>
            <a:off x="7530399" y="2810465"/>
            <a:ext cx="2374900" cy="3499005"/>
          </a:xfrm>
          <a:prstGeom prst="roundRect">
            <a:avLst/>
          </a:prstGeom>
          <a:ln w="57150">
            <a:solidFill>
              <a:srgbClr val="E1D1B6"/>
            </a:solidFill>
          </a:ln>
        </p:spPr>
      </p:pic>
    </p:spTree>
    <p:extLst>
      <p:ext uri="{BB962C8B-B14F-4D97-AF65-F5344CB8AC3E}">
        <p14:creationId xmlns:p14="http://schemas.microsoft.com/office/powerpoint/2010/main" val="17988146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7C7C29-087E-8535-CC56-9A272D0DA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E1D1B6"/>
                </a:solidFill>
                <a:latin typeface="Kohinoor Devanagari" panose="02000000000000000000" pitchFamily="2" charset="77"/>
                <a:cs typeface="Kohinoor Devanagari" panose="02000000000000000000" pitchFamily="2" charset="77"/>
              </a:rPr>
              <a:t>UNSER TEAM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D3ED572-1929-B947-3920-D4B8DD6C433B}"/>
              </a:ext>
            </a:extLst>
          </p:cNvPr>
          <p:cNvSpPr/>
          <p:nvPr/>
        </p:nvSpPr>
        <p:spPr>
          <a:xfrm>
            <a:off x="562681" y="2210900"/>
            <a:ext cx="2468882" cy="2436197"/>
          </a:xfrm>
          <a:prstGeom prst="ellipse">
            <a:avLst/>
          </a:prstGeom>
          <a:solidFill>
            <a:srgbClr val="E1D1B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D171C6E-7751-F9B1-CDB2-BB975356F214}"/>
              </a:ext>
            </a:extLst>
          </p:cNvPr>
          <p:cNvSpPr/>
          <p:nvPr/>
        </p:nvSpPr>
        <p:spPr>
          <a:xfrm>
            <a:off x="9168760" y="2210900"/>
            <a:ext cx="2468882" cy="2436197"/>
          </a:xfrm>
          <a:prstGeom prst="ellipse">
            <a:avLst/>
          </a:prstGeom>
          <a:solidFill>
            <a:srgbClr val="E1D1B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BCC5DD6-49E0-F001-4510-1FF4C8C086A5}"/>
              </a:ext>
            </a:extLst>
          </p:cNvPr>
          <p:cNvSpPr/>
          <p:nvPr/>
        </p:nvSpPr>
        <p:spPr>
          <a:xfrm>
            <a:off x="6300067" y="2210900"/>
            <a:ext cx="2612592" cy="2436197"/>
          </a:xfrm>
          <a:prstGeom prst="ellipse">
            <a:avLst/>
          </a:prstGeom>
          <a:solidFill>
            <a:srgbClr val="E1D1B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88432DB-E681-6165-7FA2-67FB68D96922}"/>
              </a:ext>
            </a:extLst>
          </p:cNvPr>
          <p:cNvSpPr/>
          <p:nvPr/>
        </p:nvSpPr>
        <p:spPr>
          <a:xfrm>
            <a:off x="3431374" y="2210900"/>
            <a:ext cx="2468882" cy="2436197"/>
          </a:xfrm>
          <a:prstGeom prst="ellipse">
            <a:avLst/>
          </a:prstGeom>
          <a:solidFill>
            <a:srgbClr val="E1D1B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8F76930-613D-E7AC-72EB-897A37A5AFCD}"/>
              </a:ext>
            </a:extLst>
          </p:cNvPr>
          <p:cNvSpPr txBox="1"/>
          <p:nvPr/>
        </p:nvSpPr>
        <p:spPr>
          <a:xfrm>
            <a:off x="1009581" y="2968314"/>
            <a:ext cx="157508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43141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Jung, kreativ &amp; motiviert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43141"/>
              </a:solidFill>
              <a:effectLst/>
              <a:uLnTx/>
              <a:uFillTx/>
              <a:latin typeface="Kohinoor Devanagari" panose="02000000000000000000" pitchFamily="2" charset="77"/>
              <a:ea typeface="+mn-ea"/>
              <a:cs typeface="Kohinoor Devanagari" panose="02000000000000000000" pitchFamily="2" charset="77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A3D82F7-0AC0-1BC6-00D6-7CD011A0126C}"/>
              </a:ext>
            </a:extLst>
          </p:cNvPr>
          <p:cNvSpPr txBox="1"/>
          <p:nvPr/>
        </p:nvSpPr>
        <p:spPr>
          <a:xfrm>
            <a:off x="3557458" y="3291480"/>
            <a:ext cx="22167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43141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Umweltbewusst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4CE6E9E-40CD-E556-B1BE-683CC3C46FAA}"/>
              </a:ext>
            </a:extLst>
          </p:cNvPr>
          <p:cNvSpPr txBox="1"/>
          <p:nvPr/>
        </p:nvSpPr>
        <p:spPr>
          <a:xfrm>
            <a:off x="6443777" y="3276091"/>
            <a:ext cx="24688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43141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Lösungsorientiert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431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2E9565B-8D22-3950-B8FC-59E0EFB050B9}"/>
              </a:ext>
            </a:extLst>
          </p:cNvPr>
          <p:cNvSpPr txBox="1"/>
          <p:nvPr/>
        </p:nvSpPr>
        <p:spPr>
          <a:xfrm>
            <a:off x="9424860" y="3021601"/>
            <a:ext cx="195668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43141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Gemeinsam stark für f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43141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illgood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043141"/>
              </a:solidFill>
              <a:effectLst/>
              <a:uLnTx/>
              <a:uFillTx/>
              <a:latin typeface="Kohinoor Devanagari" panose="02000000000000000000" pitchFamily="2" charset="77"/>
              <a:ea typeface="+mn-ea"/>
              <a:cs typeface="Kohinoor Devanagari" panose="02000000000000000000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4974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D6390F-8F2F-5095-78BB-0779AE1AC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94D7F7-8EB8-2CD6-A8D5-55B4D12DD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3C8C791-EFF4-B153-B61E-62FB3B867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12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496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ECC82A-25D3-F1C0-CBB2-669E93DDB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E1D1B6"/>
                </a:solidFill>
                <a:latin typeface="Kohinoor Devanagari" panose="02000000000000000000" pitchFamily="2" charset="77"/>
                <a:cs typeface="Kohinoor Devanagari" panose="02000000000000000000" pitchFamily="2" charset="77"/>
              </a:rPr>
              <a:t>PROBLEM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5F7ADB7-FEA4-A0C0-9926-D54C829745B7}"/>
              </a:ext>
            </a:extLst>
          </p:cNvPr>
          <p:cNvSpPr txBox="1"/>
          <p:nvPr/>
        </p:nvSpPr>
        <p:spPr>
          <a:xfrm>
            <a:off x="838199" y="1867366"/>
            <a:ext cx="474821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E1D1B6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Wunsch nach Nachhaltigkeit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E1D1B6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Viele Menschen wollen nachhaltiger leben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B38F8F7-164A-F278-3313-8AD9FCEF066C}"/>
              </a:ext>
            </a:extLst>
          </p:cNvPr>
          <p:cNvSpPr txBox="1"/>
          <p:nvPr/>
        </p:nvSpPr>
        <p:spPr>
          <a:xfrm>
            <a:off x="838199" y="5154416"/>
            <a:ext cx="10693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E1D1B6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Frage: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E1D1B6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Warum gibt es in Drogeriemärkten keine einfache Nachfüllmöglichkeit?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9552412-4717-EBB8-D6D2-D90CDB777310}"/>
              </a:ext>
            </a:extLst>
          </p:cNvPr>
          <p:cNvSpPr txBox="1"/>
          <p:nvPr/>
        </p:nvSpPr>
        <p:spPr>
          <a:xfrm>
            <a:off x="838199" y="3083871"/>
            <a:ext cx="474821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E1D1B6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Alltagsmüll durch Pflegeprodukte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E1D1B6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Einwegverpackungen produzieren kontinuierlich unnötigen Abfall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E1D1B6"/>
              </a:solidFill>
              <a:effectLst/>
              <a:uLnTx/>
              <a:uFillTx/>
              <a:latin typeface="Kohinoor Devanagari" panose="02000000000000000000" pitchFamily="2" charset="77"/>
              <a:ea typeface="+mn-ea"/>
              <a:cs typeface="Kohinoor Devanagari" panose="02000000000000000000" pitchFamily="2" charset="77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2293815-9EB0-2287-07FE-61FE10DBC435}"/>
              </a:ext>
            </a:extLst>
          </p:cNvPr>
          <p:cNvSpPr/>
          <p:nvPr/>
        </p:nvSpPr>
        <p:spPr>
          <a:xfrm>
            <a:off x="838199" y="4807420"/>
            <a:ext cx="2061154" cy="50800"/>
          </a:xfrm>
          <a:prstGeom prst="rect">
            <a:avLst/>
          </a:prstGeom>
          <a:solidFill>
            <a:srgbClr val="E1D1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83E7153-20B8-CAA6-7B42-3C299531B0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402" r="5760"/>
          <a:stretch/>
        </p:blipFill>
        <p:spPr>
          <a:xfrm>
            <a:off x="6197599" y="1381707"/>
            <a:ext cx="5156201" cy="3195190"/>
          </a:xfrm>
          <a:prstGeom prst="roundRect">
            <a:avLst/>
          </a:prstGeom>
          <a:ln w="57150">
            <a:solidFill>
              <a:srgbClr val="E1D1B6"/>
            </a:solidFill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23EED1B-B3A7-C587-C445-5DE5964FA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66964" y="1085056"/>
            <a:ext cx="4009292" cy="4009292"/>
          </a:xfrm>
          <a:prstGeom prst="ellipse">
            <a:avLst/>
          </a:prstGeom>
        </p:spPr>
      </p:pic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2DF7DD27-6137-7C13-7356-49A611F3E5F4}"/>
              </a:ext>
            </a:extLst>
          </p:cNvPr>
          <p:cNvSpPr/>
          <p:nvPr/>
        </p:nvSpPr>
        <p:spPr>
          <a:xfrm>
            <a:off x="-8435120" y="-122349"/>
            <a:ext cx="7968680" cy="6980349"/>
          </a:xfrm>
          <a:prstGeom prst="roundRect">
            <a:avLst/>
          </a:prstGeom>
          <a:solidFill>
            <a:srgbClr val="E1D1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F1BBDF3-C91F-1DE8-3C07-54E232FCD101}"/>
              </a:ext>
            </a:extLst>
          </p:cNvPr>
          <p:cNvSpPr/>
          <p:nvPr/>
        </p:nvSpPr>
        <p:spPr>
          <a:xfrm>
            <a:off x="-7320255" y="3367825"/>
            <a:ext cx="82328" cy="1384995"/>
          </a:xfrm>
          <a:prstGeom prst="rect">
            <a:avLst/>
          </a:prstGeom>
          <a:solidFill>
            <a:srgbClr val="0431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70A5F70-C415-B168-1E74-8687D8811C8C}"/>
              </a:ext>
            </a:extLst>
          </p:cNvPr>
          <p:cNvSpPr/>
          <p:nvPr/>
        </p:nvSpPr>
        <p:spPr>
          <a:xfrm>
            <a:off x="12966964" y="1145132"/>
            <a:ext cx="4009292" cy="3981001"/>
          </a:xfrm>
          <a:prstGeom prst="ellipse">
            <a:avLst/>
          </a:prstGeom>
          <a:noFill/>
          <a:ln w="57150">
            <a:solidFill>
              <a:srgbClr val="0431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C510DBD-8D3F-08DC-9682-E7E695157A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98248" y="306062"/>
            <a:ext cx="3511549" cy="6245875"/>
          </a:xfrm>
          <a:prstGeom prst="roundRect">
            <a:avLst/>
          </a:prstGeom>
          <a:ln w="57150">
            <a:solidFill>
              <a:srgbClr val="E1D1B6"/>
            </a:solidFill>
          </a:ln>
        </p:spPr>
      </p:pic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EE3AC176-7D9E-F02A-284B-EFC6A7A8112D}"/>
              </a:ext>
            </a:extLst>
          </p:cNvPr>
          <p:cNvSpPr/>
          <p:nvPr/>
        </p:nvSpPr>
        <p:spPr>
          <a:xfrm>
            <a:off x="-3761219" y="2131627"/>
            <a:ext cx="3511549" cy="4420310"/>
          </a:xfrm>
          <a:prstGeom prst="roundRect">
            <a:avLst/>
          </a:prstGeom>
          <a:solidFill>
            <a:srgbClr val="E1D1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2634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ECC82A-25D3-F1C0-CBB2-669E93DDB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E1D1B6"/>
                </a:solidFill>
                <a:latin typeface="Kohinoor Devanagari" panose="02000000000000000000" pitchFamily="2" charset="77"/>
                <a:cs typeface="Kohinoor Devanagari" panose="02000000000000000000" pitchFamily="2" charset="77"/>
              </a:rPr>
              <a:t>PROBLEM</a:t>
            </a:r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9BFA403A-A694-1398-858C-4A8CBBB722DE}"/>
              </a:ext>
            </a:extLst>
          </p:cNvPr>
          <p:cNvSpPr/>
          <p:nvPr/>
        </p:nvSpPr>
        <p:spPr>
          <a:xfrm>
            <a:off x="691696" y="2072565"/>
            <a:ext cx="3511549" cy="4420310"/>
          </a:xfrm>
          <a:prstGeom prst="roundRect">
            <a:avLst/>
          </a:prstGeom>
          <a:solidFill>
            <a:srgbClr val="E1D1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4AD822C-AEC5-779D-F9D9-0D199E6106E5}"/>
              </a:ext>
            </a:extLst>
          </p:cNvPr>
          <p:cNvSpPr txBox="1"/>
          <p:nvPr/>
        </p:nvSpPr>
        <p:spPr>
          <a:xfrm>
            <a:off x="1139370" y="2558440"/>
            <a:ext cx="2616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43141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LÖSUNG: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43141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Refill-Automat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43141"/>
              </a:solidFill>
              <a:effectLst/>
              <a:uLnTx/>
              <a:uFillTx/>
              <a:latin typeface="Kohinoor Devanagari" panose="02000000000000000000" pitchFamily="2" charset="77"/>
              <a:ea typeface="+mn-ea"/>
              <a:cs typeface="Kohinoor Devanagari" panose="02000000000000000000" pitchFamily="2" charset="77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4D0D85C-23CD-581F-6336-AE8051E64B3B}"/>
              </a:ext>
            </a:extLst>
          </p:cNvPr>
          <p:cNvSpPr txBox="1"/>
          <p:nvPr/>
        </p:nvSpPr>
        <p:spPr>
          <a:xfrm>
            <a:off x="1139370" y="3897961"/>
            <a:ext cx="281214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43141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Ziel des Automaten: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43141"/>
              </a:solidFill>
              <a:effectLst/>
              <a:uLnTx/>
              <a:uFillTx/>
              <a:latin typeface="Kohinoor Devanagari" panose="02000000000000000000" pitchFamily="2" charset="77"/>
              <a:ea typeface="+mn-ea"/>
              <a:cs typeface="Kohinoor Devanagari" panose="02000000000000000000" pitchFamily="2" charset="77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43141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Plastikmüll vermeiden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43141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Nachhaltigen Konsum für alle zugänglich machen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31DB4E9-76FD-12DC-4E2E-651DCC247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890" y="306062"/>
            <a:ext cx="3511549" cy="6245875"/>
          </a:xfrm>
          <a:prstGeom prst="roundRect">
            <a:avLst/>
          </a:prstGeom>
          <a:ln w="57150">
            <a:solidFill>
              <a:srgbClr val="E1D1B6"/>
            </a:solidFill>
          </a:ln>
        </p:spPr>
      </p:pic>
      <p:sp>
        <p:nvSpPr>
          <p:cNvPr id="7" name="Pfeil nach rechts 6">
            <a:extLst>
              <a:ext uri="{FF2B5EF4-FFF2-40B4-BE49-F238E27FC236}">
                <a16:creationId xmlns:a16="http://schemas.microsoft.com/office/drawing/2014/main" id="{7BFBE12C-6128-8C53-1584-1F9ECDF0538D}"/>
              </a:ext>
            </a:extLst>
          </p:cNvPr>
          <p:cNvSpPr/>
          <p:nvPr/>
        </p:nvSpPr>
        <p:spPr>
          <a:xfrm>
            <a:off x="4746171" y="3471101"/>
            <a:ext cx="1670844" cy="853720"/>
          </a:xfrm>
          <a:prstGeom prst="rightArrow">
            <a:avLst/>
          </a:prstGeom>
          <a:solidFill>
            <a:srgbClr val="E1D1B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 descr="Blatt">
            <a:extLst>
              <a:ext uri="{FF2B5EF4-FFF2-40B4-BE49-F238E27FC236}">
                <a16:creationId xmlns:a16="http://schemas.microsoft.com/office/drawing/2014/main" id="{7F37F100-DDCB-6677-D5EA-0AD3144F90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601052" y="1934453"/>
            <a:ext cx="914400" cy="914400"/>
          </a:xfrm>
          <a:prstGeom prst="rect">
            <a:avLst/>
          </a:prstGeom>
        </p:spPr>
      </p:pic>
      <p:pic>
        <p:nvPicPr>
          <p:cNvPr id="5" name="Grafik 4" descr="Recycling-Schild">
            <a:extLst>
              <a:ext uri="{FF2B5EF4-FFF2-40B4-BE49-F238E27FC236}">
                <a16:creationId xmlns:a16="http://schemas.microsoft.com/office/drawing/2014/main" id="{209FD9E7-24B3-4599-9CF9-ADCA31C6A7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03354" y="-1819603"/>
            <a:ext cx="914400" cy="914400"/>
          </a:xfrm>
          <a:prstGeom prst="rect">
            <a:avLst/>
          </a:prstGeom>
        </p:spPr>
      </p:pic>
      <p:pic>
        <p:nvPicPr>
          <p:cNvPr id="11" name="Grafik 10" descr="Erhobene Hand">
            <a:extLst>
              <a:ext uri="{FF2B5EF4-FFF2-40B4-BE49-F238E27FC236}">
                <a16:creationId xmlns:a16="http://schemas.microsoft.com/office/drawing/2014/main" id="{57D92B98-469D-7930-084E-AF2513F6A1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933074" y="193445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353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ECC82A-25D3-F1C0-CBB2-669E93DDB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E1D1B6"/>
                </a:solidFill>
                <a:effectLst/>
                <a:latin typeface="Kohinoor Devanagari" panose="02000000000000000000" pitchFamily="2" charset="77"/>
                <a:cs typeface="Kohinoor Devanagari" panose="02000000000000000000" pitchFamily="2" charset="77"/>
              </a:rPr>
              <a:t>WERTEVERSPRECHEN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5F7ADB7-FEA4-A0C0-9926-D54C829745B7}"/>
              </a:ext>
            </a:extLst>
          </p:cNvPr>
          <p:cNvSpPr txBox="1"/>
          <p:nvPr/>
        </p:nvSpPr>
        <p:spPr>
          <a:xfrm>
            <a:off x="838200" y="3013871"/>
            <a:ext cx="305622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E1D1B6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Nachhaltige Lösung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E1D1B6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Nachhaltige Nachfülllösung für Drogerien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B38F8F7-164A-F278-3313-8AD9FCEF066C}"/>
              </a:ext>
            </a:extLst>
          </p:cNvPr>
          <p:cNvSpPr txBox="1"/>
          <p:nvPr/>
        </p:nvSpPr>
        <p:spPr>
          <a:xfrm>
            <a:off x="8475374" y="3013871"/>
            <a:ext cx="30562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E1D1B6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Einfach &amp; Günstig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E1D1B6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Einfach, günstig &amp; alltagstauglich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9552412-4717-EBB8-D6D2-D90CDB777310}"/>
              </a:ext>
            </a:extLst>
          </p:cNvPr>
          <p:cNvSpPr txBox="1"/>
          <p:nvPr/>
        </p:nvSpPr>
        <p:spPr>
          <a:xfrm>
            <a:off x="4439133" y="3013870"/>
            <a:ext cx="349153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E1D1B6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Weniger Plastik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E1D1B6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Weniger Plastik, mehr Umweltbewusstsein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fik 12" descr="Blatt">
            <a:extLst>
              <a:ext uri="{FF2B5EF4-FFF2-40B4-BE49-F238E27FC236}">
                <a16:creationId xmlns:a16="http://schemas.microsoft.com/office/drawing/2014/main" id="{BC19515B-057B-8D19-2A32-E829001FB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1895079"/>
            <a:ext cx="914400" cy="914400"/>
          </a:xfrm>
          <a:prstGeom prst="rect">
            <a:avLst/>
          </a:prstGeom>
        </p:spPr>
      </p:pic>
      <p:pic>
        <p:nvPicPr>
          <p:cNvPr id="15" name="Grafik 14" descr="Recycling-Schild">
            <a:extLst>
              <a:ext uri="{FF2B5EF4-FFF2-40B4-BE49-F238E27FC236}">
                <a16:creationId xmlns:a16="http://schemas.microsoft.com/office/drawing/2014/main" id="{F01FC717-DED8-E969-4D7E-44DEE92A54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94883" y="1895079"/>
            <a:ext cx="914400" cy="914400"/>
          </a:xfrm>
          <a:prstGeom prst="rect">
            <a:avLst/>
          </a:prstGeom>
        </p:spPr>
      </p:pic>
      <p:pic>
        <p:nvPicPr>
          <p:cNvPr id="19" name="Grafik 18" descr="Erhobene Hand">
            <a:extLst>
              <a:ext uri="{FF2B5EF4-FFF2-40B4-BE49-F238E27FC236}">
                <a16:creationId xmlns:a16="http://schemas.microsoft.com/office/drawing/2014/main" id="{B28F9BFC-821E-0229-482C-07888B30D6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75374" y="1895079"/>
            <a:ext cx="914400" cy="9144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9F5EA87-77B7-37D5-C91A-E5579ED9BF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13065" y="247000"/>
            <a:ext cx="3511549" cy="6245875"/>
          </a:xfrm>
          <a:prstGeom prst="roundRect">
            <a:avLst/>
          </a:prstGeom>
          <a:ln w="57150">
            <a:solidFill>
              <a:srgbClr val="E1D1B6"/>
            </a:solidFill>
          </a:ln>
        </p:spPr>
      </p:pic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48450813-67F1-539D-2B91-BFE96E9D5643}"/>
              </a:ext>
            </a:extLst>
          </p:cNvPr>
          <p:cNvSpPr/>
          <p:nvPr/>
        </p:nvSpPr>
        <p:spPr>
          <a:xfrm>
            <a:off x="-4054814" y="2101140"/>
            <a:ext cx="3511549" cy="4420310"/>
          </a:xfrm>
          <a:prstGeom prst="roundRect">
            <a:avLst/>
          </a:prstGeom>
          <a:solidFill>
            <a:srgbClr val="E1D1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AE81B2C-A5EE-6398-ABC4-E28719828B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399886" y="2060981"/>
            <a:ext cx="4071802" cy="3721661"/>
          </a:xfrm>
          <a:prstGeom prst="roundRect">
            <a:avLst/>
          </a:prstGeom>
          <a:ln w="57150">
            <a:solidFill>
              <a:srgbClr val="E1D1B6"/>
            </a:solidFill>
          </a:ln>
        </p:spPr>
      </p:pic>
    </p:spTree>
    <p:extLst>
      <p:ext uri="{BB962C8B-B14F-4D97-AF65-F5344CB8AC3E}">
        <p14:creationId xmlns:p14="http://schemas.microsoft.com/office/powerpoint/2010/main" val="30994570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2264D4-D720-BBEB-1707-1398FC621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E1D1B6"/>
                </a:solidFill>
                <a:latin typeface="Kohinoor Devanagari" panose="02000000000000000000" pitchFamily="2" charset="77"/>
                <a:cs typeface="Kohinoor Devanagari" panose="02000000000000000000" pitchFamily="2" charset="77"/>
              </a:rPr>
              <a:t>DAS BESONDERE AN UNSERER IDEE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72DDB1-9C36-718A-1C20-CF1D0F89E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3415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de-DE" sz="1800" b="1" dirty="0">
              <a:solidFill>
                <a:srgbClr val="E1D1B6"/>
              </a:solidFill>
              <a:latin typeface="Kohinoor Devanagari" panose="02000000000000000000" pitchFamily="2" charset="77"/>
              <a:cs typeface="Kohinoor Devanagari" panose="02000000000000000000" pitchFamily="2" charset="77"/>
            </a:endParaRPr>
          </a:p>
          <a:p>
            <a:pPr marL="514350" lvl="0" indent="-514350">
              <a:buFont typeface="Calibri Light"/>
              <a:buAutoNum type="arabicPeriod"/>
            </a:pPr>
            <a:r>
              <a:rPr lang="de-DE" sz="2000" b="1" dirty="0">
                <a:solidFill>
                  <a:srgbClr val="E1D1B6"/>
                </a:solidFill>
                <a:latin typeface="Kohinoor Devanagari" pitchFamily="2"/>
                <a:cs typeface="Kohinoor Devanagari" pitchFamily="2"/>
              </a:rPr>
              <a:t>Nachfüllautomat </a:t>
            </a:r>
            <a:r>
              <a:rPr lang="de-DE" sz="2000" dirty="0">
                <a:solidFill>
                  <a:srgbClr val="E1D1B6"/>
                </a:solidFill>
                <a:latin typeface="Kohinoor Devanagari" pitchFamily="2"/>
                <a:cs typeface="Kohinoor Devanagari" pitchFamily="2"/>
              </a:rPr>
              <a:t>- statt Plastik-Nachfüllbeutel nutzen wir einen Nachfüllautomaten – Verpackungsmüll noch geringer</a:t>
            </a:r>
          </a:p>
          <a:p>
            <a:pPr marL="514350" lvl="0" indent="-514350">
              <a:buFont typeface="Calibri Light"/>
              <a:buAutoNum type="arabicPeriod"/>
            </a:pPr>
            <a:endParaRPr lang="de-DE" sz="2000" dirty="0">
              <a:solidFill>
                <a:srgbClr val="E1D1B6"/>
              </a:solidFill>
              <a:latin typeface="Kohinoor Devanagari" pitchFamily="2"/>
              <a:cs typeface="Kohinoor Devanagari" pitchFamily="2"/>
            </a:endParaRPr>
          </a:p>
          <a:p>
            <a:pPr marL="514350" lvl="0" indent="-514350">
              <a:buFont typeface="Calibri Light"/>
              <a:buAutoNum type="arabicPeriod"/>
            </a:pPr>
            <a:r>
              <a:rPr lang="de-DE" sz="2000" b="1" dirty="0">
                <a:solidFill>
                  <a:srgbClr val="E1D1B6"/>
                </a:solidFill>
                <a:latin typeface="Kohinoor Devanagari" pitchFamily="2"/>
                <a:cs typeface="Kohinoor Devanagari" pitchFamily="2"/>
              </a:rPr>
              <a:t>Stylische Flaschen </a:t>
            </a:r>
            <a:r>
              <a:rPr lang="de-DE" sz="2000" dirty="0">
                <a:solidFill>
                  <a:srgbClr val="E1D1B6"/>
                </a:solidFill>
                <a:latin typeface="Kohinoor Devanagari" pitchFamily="2"/>
                <a:cs typeface="Kohinoor Devanagari" pitchFamily="2"/>
              </a:rPr>
              <a:t>- Stylische Produktflaschen, welche die Kunden ans Produkt binden</a:t>
            </a:r>
          </a:p>
          <a:p>
            <a:pPr marL="514350" lvl="0" indent="-514350">
              <a:buFont typeface="Calibri Light"/>
              <a:buAutoNum type="arabicPeriod"/>
            </a:pPr>
            <a:endParaRPr lang="de-DE" sz="2000" dirty="0">
              <a:solidFill>
                <a:srgbClr val="E1D1B6"/>
              </a:solidFill>
              <a:latin typeface="Kohinoor Devanagari" pitchFamily="2"/>
              <a:cs typeface="Kohinoor Devanagari" pitchFamily="2"/>
            </a:endParaRPr>
          </a:p>
          <a:p>
            <a:pPr marL="514350" lvl="0" indent="-514350">
              <a:buFont typeface="Calibri Light"/>
              <a:buAutoNum type="arabicPeriod"/>
            </a:pPr>
            <a:r>
              <a:rPr lang="de-DE" sz="2000" b="1" dirty="0">
                <a:solidFill>
                  <a:srgbClr val="E1D1B6"/>
                </a:solidFill>
                <a:latin typeface="Kohinoor Devanagari" pitchFamily="2"/>
                <a:cs typeface="Kohinoor Devanagari" pitchFamily="2"/>
              </a:rPr>
              <a:t>Leicht erreichbar</a:t>
            </a:r>
            <a:r>
              <a:rPr lang="de-DE" sz="2000" dirty="0">
                <a:solidFill>
                  <a:srgbClr val="E1D1B6"/>
                </a:solidFill>
                <a:latin typeface="Kohinoor Devanagari" pitchFamily="2"/>
                <a:cs typeface="Kohinoor Devanagari" pitchFamily="2"/>
              </a:rPr>
              <a:t> - Einfach zu erreichen – in Drogerieketten</a:t>
            </a:r>
          </a:p>
          <a:p>
            <a:pPr marL="514350" lvl="0" indent="-514350">
              <a:buFont typeface="Calibri Light"/>
              <a:buAutoNum type="arabicPeriod"/>
            </a:pPr>
            <a:endParaRPr lang="de-DE" sz="2000" dirty="0">
              <a:solidFill>
                <a:srgbClr val="E1D1B6"/>
              </a:solidFill>
              <a:latin typeface="Kohinoor Devanagari" pitchFamily="2"/>
              <a:cs typeface="Kohinoor Devanagari" pitchFamily="2"/>
            </a:endParaRPr>
          </a:p>
          <a:p>
            <a:pPr marL="514350" lvl="0" indent="-514350">
              <a:buFont typeface="Calibri Light"/>
              <a:buAutoNum type="arabicPeriod"/>
            </a:pPr>
            <a:endParaRPr lang="de-DE" sz="2000" dirty="0">
              <a:solidFill>
                <a:srgbClr val="E1D1B6"/>
              </a:solidFill>
              <a:latin typeface="Kohinoor Devanagari" pitchFamily="2"/>
              <a:cs typeface="Kohinoor Devanagari" pitchFamily="2"/>
            </a:endParaRPr>
          </a:p>
          <a:p>
            <a:pPr marL="514350" indent="-514350">
              <a:buFont typeface="+mj-lt"/>
              <a:buAutoNum type="arabicPeriod"/>
            </a:pPr>
            <a:endParaRPr lang="de-DE" sz="1800" dirty="0">
              <a:solidFill>
                <a:srgbClr val="E1D1B6"/>
              </a:solidFill>
              <a:latin typeface="Kohinoor Devanagari" panose="02000000000000000000" pitchFamily="2" charset="77"/>
              <a:cs typeface="Kohinoor Devanagari" panose="02000000000000000000" pitchFamily="2" charset="77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317E802-BBD8-B922-9D84-3CC0018F7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3552" y="2250514"/>
            <a:ext cx="4071802" cy="3721661"/>
          </a:xfrm>
          <a:prstGeom prst="roundRect">
            <a:avLst/>
          </a:prstGeom>
          <a:ln w="57150">
            <a:solidFill>
              <a:srgbClr val="E1D1B6"/>
            </a:solidFill>
          </a:ln>
        </p:spPr>
      </p:pic>
      <p:pic>
        <p:nvPicPr>
          <p:cNvPr id="5" name="Grafik 4" descr="Blatt">
            <a:extLst>
              <a:ext uri="{FF2B5EF4-FFF2-40B4-BE49-F238E27FC236}">
                <a16:creationId xmlns:a16="http://schemas.microsoft.com/office/drawing/2014/main" id="{6B9CCADE-B079-7F9F-619A-2EEC142D8C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390650" y="2072153"/>
            <a:ext cx="914400" cy="914400"/>
          </a:xfrm>
          <a:prstGeom prst="rect">
            <a:avLst/>
          </a:prstGeom>
        </p:spPr>
      </p:pic>
      <p:pic>
        <p:nvPicPr>
          <p:cNvPr id="6" name="Grafik 5" descr="Recycling-Schild">
            <a:extLst>
              <a:ext uri="{FF2B5EF4-FFF2-40B4-BE49-F238E27FC236}">
                <a16:creationId xmlns:a16="http://schemas.microsoft.com/office/drawing/2014/main" id="{80F2F3EB-2CBC-1059-82A2-BFA10BD5D3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42512" y="-1591071"/>
            <a:ext cx="914400" cy="914400"/>
          </a:xfrm>
          <a:prstGeom prst="rect">
            <a:avLst/>
          </a:prstGeom>
        </p:spPr>
      </p:pic>
      <p:pic>
        <p:nvPicPr>
          <p:cNvPr id="7" name="Grafik 6" descr="Erhobene Hand">
            <a:extLst>
              <a:ext uri="{FF2B5EF4-FFF2-40B4-BE49-F238E27FC236}">
                <a16:creationId xmlns:a16="http://schemas.microsoft.com/office/drawing/2014/main" id="{D13644F9-A842-CE81-B2EF-293FC7D6DC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668250" y="1336114"/>
            <a:ext cx="914400" cy="914400"/>
          </a:xfrm>
          <a:prstGeom prst="rect">
            <a:avLst/>
          </a:prstGeom>
        </p:spPr>
      </p:pic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6DF009B8-FF77-3AB5-DD53-BD13F2766F5D}"/>
              </a:ext>
            </a:extLst>
          </p:cNvPr>
          <p:cNvSpPr/>
          <p:nvPr/>
        </p:nvSpPr>
        <p:spPr>
          <a:xfrm>
            <a:off x="12668250" y="1287323"/>
            <a:ext cx="3945960" cy="1569660"/>
          </a:xfrm>
          <a:prstGeom prst="roundRect">
            <a:avLst/>
          </a:prstGeom>
          <a:solidFill>
            <a:srgbClr val="E1D1B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8B4CA4D-B842-E214-6401-90315A463A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022765" y="3429000"/>
            <a:ext cx="3236929" cy="286708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10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2264D4-D720-BBEB-1707-1398FC621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E1D1B6"/>
                </a:solidFill>
                <a:latin typeface="Kohinoor Devanagari" panose="02000000000000000000" pitchFamily="2" charset="77"/>
                <a:cs typeface="Kohinoor Devanagari" panose="02000000000000000000" pitchFamily="2" charset="77"/>
              </a:rPr>
              <a:t>GESCHÄFTSMODELL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72DDB1-9C36-718A-1C20-CF1D0F89E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91263" cy="8461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de-DE" sz="2400" b="1" dirty="0">
                <a:solidFill>
                  <a:srgbClr val="E1D1B6"/>
                </a:solidFill>
                <a:latin typeface="Kohinoor Devanagari" panose="02000000000000000000" pitchFamily="2" charset="77"/>
                <a:cs typeface="Kohinoor Devanagari" panose="02000000000000000000" pitchFamily="2" charset="77"/>
              </a:rPr>
              <a:t>Zwei Kundentypen</a:t>
            </a:r>
          </a:p>
          <a:p>
            <a:pPr marL="0" indent="0">
              <a:buNone/>
            </a:pPr>
            <a:r>
              <a:rPr lang="de-DE" sz="1800" b="1" dirty="0">
                <a:solidFill>
                  <a:srgbClr val="E1D1B6"/>
                </a:solidFill>
                <a:latin typeface="Kohinoor Devanagari" panose="02000000000000000000" pitchFamily="2" charset="77"/>
                <a:cs typeface="Kohinoor Devanagari" panose="02000000000000000000" pitchFamily="2" charset="77"/>
              </a:rPr>
              <a:t> </a:t>
            </a:r>
          </a:p>
          <a:p>
            <a:pPr marL="0" indent="0">
              <a:buNone/>
            </a:pPr>
            <a:endParaRPr lang="de-DE" sz="1800" b="1" dirty="0">
              <a:solidFill>
                <a:srgbClr val="E1D1B6"/>
              </a:solidFill>
              <a:latin typeface="Kohinoor Devanagari" panose="02000000000000000000" pitchFamily="2" charset="77"/>
              <a:cs typeface="Kohinoor Devanagari" panose="02000000000000000000" pitchFamily="2" charset="77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D4E54EE-D3A0-A3E3-612E-CD4ACC1BCC08}"/>
              </a:ext>
            </a:extLst>
          </p:cNvPr>
          <p:cNvSpPr txBox="1"/>
          <p:nvPr/>
        </p:nvSpPr>
        <p:spPr>
          <a:xfrm>
            <a:off x="1221583" y="2419429"/>
            <a:ext cx="55244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E1D1B6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Innovationsfreudige Kunden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E1D1B6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Loyale Kunden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E1D1B6"/>
              </a:solidFill>
              <a:effectLst/>
              <a:uLnTx/>
              <a:uFillTx/>
              <a:latin typeface="Kohinoor Devanagari" panose="02000000000000000000" pitchFamily="2" charset="77"/>
              <a:ea typeface="+mn-ea"/>
              <a:cs typeface="Kohinoor Devanagari" panose="02000000000000000000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9CF02A6-F6C6-957C-5D2D-46D528AB46DD}"/>
              </a:ext>
            </a:extLst>
          </p:cNvPr>
          <p:cNvSpPr/>
          <p:nvPr/>
        </p:nvSpPr>
        <p:spPr>
          <a:xfrm rot="5400000">
            <a:off x="515791" y="2986733"/>
            <a:ext cx="1173460" cy="65722"/>
          </a:xfrm>
          <a:prstGeom prst="rect">
            <a:avLst/>
          </a:prstGeom>
          <a:solidFill>
            <a:srgbClr val="E1D1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fik 13" descr="Ausrufezeichen">
            <a:extLst>
              <a:ext uri="{FF2B5EF4-FFF2-40B4-BE49-F238E27FC236}">
                <a16:creationId xmlns:a16="http://schemas.microsoft.com/office/drawing/2014/main" id="{2B9FAFEA-25E9-F93F-B84B-5F264485B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83619" y="1166813"/>
            <a:ext cx="1047750" cy="104775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F75A25D3-81AE-F850-1C29-7C8C94CDB9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5662" y="3548202"/>
            <a:ext cx="3236929" cy="2867087"/>
          </a:xfrm>
          <a:prstGeom prst="roundRect">
            <a:avLst/>
          </a:prstGeom>
        </p:spPr>
      </p:pic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559B5D9C-C346-31BB-299B-91E7325B244D}"/>
              </a:ext>
            </a:extLst>
          </p:cNvPr>
          <p:cNvSpPr/>
          <p:nvPr/>
        </p:nvSpPr>
        <p:spPr>
          <a:xfrm>
            <a:off x="6861146" y="1707546"/>
            <a:ext cx="3945960" cy="1569660"/>
          </a:xfrm>
          <a:prstGeom prst="roundRect">
            <a:avLst/>
          </a:prstGeom>
          <a:solidFill>
            <a:srgbClr val="E1D1B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C7D400B-B107-7061-C19E-0C170C0BF6E0}"/>
              </a:ext>
            </a:extLst>
          </p:cNvPr>
          <p:cNvSpPr txBox="1"/>
          <p:nvPr/>
        </p:nvSpPr>
        <p:spPr>
          <a:xfrm>
            <a:off x="7290874" y="1858887"/>
            <a:ext cx="316064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43141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Erfolgsfaktor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43141"/>
              </a:solidFill>
              <a:effectLst/>
              <a:uLnTx/>
              <a:uFillTx/>
              <a:latin typeface="Kohinoor Devanagari" panose="02000000000000000000" pitchFamily="2" charset="77"/>
              <a:ea typeface="+mn-ea"/>
              <a:cs typeface="Kohinoor Devanagari" panose="02000000000000000000" pitchFamily="2" charset="77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43141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Nachfrage aufbauen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43141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Nachfrage langfristig    sichern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fik 24" descr="Ausrufezeichen">
            <a:extLst>
              <a:ext uri="{FF2B5EF4-FFF2-40B4-BE49-F238E27FC236}">
                <a16:creationId xmlns:a16="http://schemas.microsoft.com/office/drawing/2014/main" id="{1838FD1B-7E55-38C3-FD27-43E9CC541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29463" y="2263116"/>
            <a:ext cx="871538" cy="847595"/>
          </a:xfrm>
          <a:prstGeom prst="rect">
            <a:avLst/>
          </a:prstGeom>
        </p:spPr>
      </p:pic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08265158-8168-3E22-AC7A-67E00E29AE7F}"/>
              </a:ext>
            </a:extLst>
          </p:cNvPr>
          <p:cNvSpPr txBox="1">
            <a:spLocks/>
          </p:cNvSpPr>
          <p:nvPr/>
        </p:nvSpPr>
        <p:spPr>
          <a:xfrm>
            <a:off x="838198" y="3888925"/>
            <a:ext cx="6291263" cy="84613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800" b="1" i="0" u="none" strike="noStrike" kern="1200" cap="none" spc="0" normalizeH="0" baseline="0" noProof="0" dirty="0">
                <a:ln>
                  <a:noFill/>
                </a:ln>
                <a:solidFill>
                  <a:srgbClr val="E1D1B6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Einnahmequellen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E1D1B6"/>
              </a:solidFill>
              <a:effectLst/>
              <a:uLnTx/>
              <a:uFillTx/>
              <a:latin typeface="Kohinoor Devanagari" panose="02000000000000000000" pitchFamily="2" charset="77"/>
              <a:ea typeface="+mn-ea"/>
              <a:cs typeface="Kohinoor Devanagari" panose="02000000000000000000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E1D1B6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E1D1B6"/>
              </a:solidFill>
              <a:effectLst/>
              <a:uLnTx/>
              <a:uFillTx/>
              <a:latin typeface="Kohinoor Devanagari" panose="02000000000000000000" pitchFamily="2" charset="77"/>
              <a:ea typeface="+mn-ea"/>
              <a:cs typeface="Kohinoor Devanagari" panose="02000000000000000000" pitchFamily="2" charset="77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CF762BC-0FC0-6A59-E74E-6127E1BB802D}"/>
              </a:ext>
            </a:extLst>
          </p:cNvPr>
          <p:cNvSpPr/>
          <p:nvPr/>
        </p:nvSpPr>
        <p:spPr>
          <a:xfrm rot="5400000">
            <a:off x="515791" y="5052106"/>
            <a:ext cx="1173460" cy="65722"/>
          </a:xfrm>
          <a:prstGeom prst="rect">
            <a:avLst/>
          </a:prstGeom>
          <a:solidFill>
            <a:srgbClr val="E1D1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2328D87-3C16-D1E4-67FA-614EB038BB47}"/>
              </a:ext>
            </a:extLst>
          </p:cNvPr>
          <p:cNvSpPr txBox="1"/>
          <p:nvPr/>
        </p:nvSpPr>
        <p:spPr>
          <a:xfrm>
            <a:off x="1221583" y="4498237"/>
            <a:ext cx="552449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E1D1B6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Verkauf der Erstflasche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E1D1B6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Nachfüllen am Automaten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E1D1B6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Zusammenarbeit mit Drogeriemärkten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E1D1B6"/>
              </a:solidFill>
              <a:effectLst/>
              <a:uLnTx/>
              <a:uFillTx/>
              <a:latin typeface="Kohinoor Devanagari" panose="02000000000000000000" pitchFamily="2" charset="77"/>
              <a:ea typeface="+mn-ea"/>
              <a:cs typeface="Kohinoor Devanagari" panose="02000000000000000000" pitchFamily="2" charset="77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E1D1B6"/>
              </a:solidFill>
              <a:effectLst/>
              <a:uLnTx/>
              <a:uFillTx/>
              <a:latin typeface="Kohinoor Devanagari" panose="02000000000000000000" pitchFamily="2" charset="77"/>
              <a:ea typeface="+mn-ea"/>
              <a:cs typeface="Kohinoor Devanagari" panose="02000000000000000000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9D085C0-3F7C-B527-E904-93A2DFBF40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69028" y="2214563"/>
            <a:ext cx="4071802" cy="3721661"/>
          </a:xfrm>
          <a:prstGeom prst="roundRect">
            <a:avLst/>
          </a:prstGeom>
          <a:ln w="57150">
            <a:solidFill>
              <a:srgbClr val="E1D1B6"/>
            </a:solidFill>
          </a:ln>
        </p:spPr>
      </p:pic>
      <p:pic>
        <p:nvPicPr>
          <p:cNvPr id="15" name="Grafik 14" descr="Smartphone">
            <a:extLst>
              <a:ext uri="{FF2B5EF4-FFF2-40B4-BE49-F238E27FC236}">
                <a16:creationId xmlns:a16="http://schemas.microsoft.com/office/drawing/2014/main" id="{2FEFCEDE-9BCE-DEEA-6FE1-F4CE350F37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190834" y="2105193"/>
            <a:ext cx="914400" cy="914400"/>
          </a:xfrm>
          <a:prstGeom prst="rect">
            <a:avLst/>
          </a:prstGeom>
        </p:spPr>
      </p:pic>
      <p:pic>
        <p:nvPicPr>
          <p:cNvPr id="17" name="Grafik 16" descr="Store">
            <a:extLst>
              <a:ext uri="{FF2B5EF4-FFF2-40B4-BE49-F238E27FC236}">
                <a16:creationId xmlns:a16="http://schemas.microsoft.com/office/drawing/2014/main" id="{C4FB0BB9-74F1-857C-4E74-D2A5F1AD4C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79188" y="-1485909"/>
            <a:ext cx="914400" cy="914400"/>
          </a:xfrm>
          <a:prstGeom prst="rect">
            <a:avLst/>
          </a:prstGeom>
        </p:spPr>
      </p:pic>
      <p:pic>
        <p:nvPicPr>
          <p:cNvPr id="18" name="Grafik 17" descr="Zeitung">
            <a:extLst>
              <a:ext uri="{FF2B5EF4-FFF2-40B4-BE49-F238E27FC236}">
                <a16:creationId xmlns:a16="http://schemas.microsoft.com/office/drawing/2014/main" id="{673FCEF0-4FCF-9154-AAA9-369DE547374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2666343" y="196222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203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C5BD7E-2E00-5DDA-C5BE-8BFB3A7A2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E1D1B6"/>
                </a:solidFill>
                <a:latin typeface="Kohinoor Devanagari" panose="02000000000000000000" pitchFamily="2" charset="77"/>
                <a:cs typeface="Kohinoor Devanagari" panose="02000000000000000000" pitchFamily="2" charset="77"/>
              </a:rPr>
              <a:t>VERMARKTUNG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15F6465-24CB-B104-786A-CF56D22FDAFE}"/>
              </a:ext>
            </a:extLst>
          </p:cNvPr>
          <p:cNvSpPr txBox="1"/>
          <p:nvPr/>
        </p:nvSpPr>
        <p:spPr>
          <a:xfrm>
            <a:off x="833442" y="3332201"/>
            <a:ext cx="3509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E1D1B6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Direkte Zielgruppen-ansprache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433476F-859C-9685-7AA5-A6274AE63A52}"/>
              </a:ext>
            </a:extLst>
          </p:cNvPr>
          <p:cNvSpPr txBox="1"/>
          <p:nvPr/>
        </p:nvSpPr>
        <p:spPr>
          <a:xfrm>
            <a:off x="4864888" y="3332201"/>
            <a:ext cx="2000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E1D1B6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Angebote &amp; Aktionen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8B6C92C-FA43-7305-CBF1-9BC8F764D84E}"/>
              </a:ext>
            </a:extLst>
          </p:cNvPr>
          <p:cNvSpPr txBox="1"/>
          <p:nvPr/>
        </p:nvSpPr>
        <p:spPr>
          <a:xfrm>
            <a:off x="8120053" y="3275055"/>
            <a:ext cx="3012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E1D1B6"/>
                </a:solidFill>
                <a:effectLst/>
                <a:uLnTx/>
                <a:uFillTx/>
                <a:latin typeface="Kohinoor Devanagari" panose="02000000000000000000" pitchFamily="2" charset="77"/>
                <a:ea typeface="+mn-ea"/>
                <a:cs typeface="Kohinoor Devanagari" panose="02000000000000000000" pitchFamily="2" charset="77"/>
              </a:rPr>
              <a:t>Standort- und Offline- Marketing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Grafik 17" descr="Smartphone">
            <a:extLst>
              <a:ext uri="{FF2B5EF4-FFF2-40B4-BE49-F238E27FC236}">
                <a16:creationId xmlns:a16="http://schemas.microsoft.com/office/drawing/2014/main" id="{0892AAC7-BA58-5990-05AF-699854F78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2114548"/>
            <a:ext cx="914400" cy="914400"/>
          </a:xfrm>
          <a:prstGeom prst="rect">
            <a:avLst/>
          </a:prstGeom>
        </p:spPr>
      </p:pic>
      <p:pic>
        <p:nvPicPr>
          <p:cNvPr id="20" name="Grafik 19" descr="Store">
            <a:extLst>
              <a:ext uri="{FF2B5EF4-FFF2-40B4-BE49-F238E27FC236}">
                <a16:creationId xmlns:a16="http://schemas.microsoft.com/office/drawing/2014/main" id="{F1BAD85A-0996-6203-DAFD-82610C2001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64888" y="2114548"/>
            <a:ext cx="914400" cy="914400"/>
          </a:xfrm>
          <a:prstGeom prst="rect">
            <a:avLst/>
          </a:prstGeom>
        </p:spPr>
      </p:pic>
      <p:pic>
        <p:nvPicPr>
          <p:cNvPr id="22" name="Grafik 21" descr="Zeitung">
            <a:extLst>
              <a:ext uri="{FF2B5EF4-FFF2-40B4-BE49-F238E27FC236}">
                <a16:creationId xmlns:a16="http://schemas.microsoft.com/office/drawing/2014/main" id="{8964EC95-5B58-2034-6A7E-29B6D96577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20053" y="2114548"/>
            <a:ext cx="914400" cy="914400"/>
          </a:xfrm>
          <a:prstGeom prst="rect">
            <a:avLst/>
          </a:prstGeom>
        </p:spPr>
      </p:pic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F8795EA1-167D-F9AE-DEB0-1DC9B5AC3448}"/>
              </a:ext>
            </a:extLst>
          </p:cNvPr>
          <p:cNvSpPr/>
          <p:nvPr/>
        </p:nvSpPr>
        <p:spPr>
          <a:xfrm>
            <a:off x="7061473" y="-2201295"/>
            <a:ext cx="3945960" cy="1569660"/>
          </a:xfrm>
          <a:prstGeom prst="roundRect">
            <a:avLst/>
          </a:prstGeom>
          <a:solidFill>
            <a:srgbClr val="E1D1B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DEC6FD4-CCE4-229E-5046-D30B9D9E72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15988" y="8120202"/>
            <a:ext cx="3236929" cy="2867087"/>
          </a:xfrm>
          <a:prstGeom prst="roundRect">
            <a:avLst/>
          </a:prstGeom>
        </p:spPr>
      </p:pic>
      <p:graphicFrame>
        <p:nvGraphicFramePr>
          <p:cNvPr id="6" name="Inhaltsplatzhalter 3">
            <a:extLst>
              <a:ext uri="{FF2B5EF4-FFF2-40B4-BE49-F238E27FC236}">
                <a16:creationId xmlns:a16="http://schemas.microsoft.com/office/drawing/2014/main" id="{7BC4B689-1C66-E0C6-C226-CA84BC1E4F68}"/>
              </a:ext>
            </a:extLst>
          </p:cNvPr>
          <p:cNvGraphicFramePr>
            <a:graphicFrameLocks/>
          </p:cNvGraphicFramePr>
          <p:nvPr/>
        </p:nvGraphicFramePr>
        <p:xfrm>
          <a:off x="833442" y="-4655946"/>
          <a:ext cx="10467325" cy="4332174"/>
        </p:xfrm>
        <a:graphic>
          <a:graphicData uri="http://schemas.openxmlformats.org/drawingml/2006/table">
            <a:tbl>
              <a:tblPr>
                <a:solidFill>
                  <a:srgbClr val="E1D1B6"/>
                </a:solidFill>
                <a:tableStyleId>{616DA210-FB5B-4158-B5E0-FEB733F419BA}</a:tableStyleId>
              </a:tblPr>
              <a:tblGrid>
                <a:gridCol w="2340293">
                  <a:extLst>
                    <a:ext uri="{9D8B030D-6E8A-4147-A177-3AD203B41FA5}">
                      <a16:colId xmlns:a16="http://schemas.microsoft.com/office/drawing/2014/main" val="3800009722"/>
                    </a:ext>
                  </a:extLst>
                </a:gridCol>
                <a:gridCol w="4063516">
                  <a:extLst>
                    <a:ext uri="{9D8B030D-6E8A-4147-A177-3AD203B41FA5}">
                      <a16:colId xmlns:a16="http://schemas.microsoft.com/office/drawing/2014/main" val="2555588132"/>
                    </a:ext>
                  </a:extLst>
                </a:gridCol>
                <a:gridCol w="4063516">
                  <a:extLst>
                    <a:ext uri="{9D8B030D-6E8A-4147-A177-3AD203B41FA5}">
                      <a16:colId xmlns:a16="http://schemas.microsoft.com/office/drawing/2014/main" val="3221084200"/>
                    </a:ext>
                  </a:extLst>
                </a:gridCol>
              </a:tblGrid>
              <a:tr h="509338">
                <a:tc>
                  <a:txBody>
                    <a:bodyPr/>
                    <a:lstStyle/>
                    <a:p>
                      <a:r>
                        <a:rPr lang="de-DE" sz="2000" b="1">
                          <a:ln>
                            <a:noFill/>
                          </a:ln>
                          <a:solidFill>
                            <a:srgbClr val="043141"/>
                          </a:solidFill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Merkmal</a:t>
                      </a:r>
                      <a:endParaRPr lang="de-DE" sz="2000">
                        <a:ln>
                          <a:noFill/>
                        </a:ln>
                        <a:solidFill>
                          <a:srgbClr val="043141"/>
                        </a:solidFill>
                        <a:latin typeface="Kohinoor Devanagari" panose="02000000000000000000" pitchFamily="2" charset="77"/>
                        <a:cs typeface="Kohinoor Devanagari" panose="02000000000000000000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 b="1">
                          <a:ln>
                            <a:noFill/>
                          </a:ln>
                          <a:solidFill>
                            <a:srgbClr val="043141"/>
                          </a:solidFill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Fillgood Refill-Automat</a:t>
                      </a:r>
                      <a:endParaRPr lang="de-DE" sz="2000">
                        <a:ln>
                          <a:noFill/>
                        </a:ln>
                        <a:solidFill>
                          <a:srgbClr val="043141"/>
                        </a:solidFill>
                        <a:latin typeface="Kohinoor Devanagari" panose="02000000000000000000" pitchFamily="2" charset="77"/>
                        <a:cs typeface="Kohinoor Devanagari" panose="02000000000000000000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 b="1">
                          <a:ln>
                            <a:noFill/>
                          </a:ln>
                          <a:solidFill>
                            <a:srgbClr val="043141"/>
                          </a:solidFill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Konkurrenz (Nachfüllpackungen)</a:t>
                      </a:r>
                      <a:endParaRPr lang="de-DE" sz="2000">
                        <a:ln>
                          <a:noFill/>
                        </a:ln>
                        <a:solidFill>
                          <a:srgbClr val="043141"/>
                        </a:solidFill>
                        <a:latin typeface="Kohinoor Devanagari" panose="02000000000000000000" pitchFamily="2" charset="77"/>
                        <a:cs typeface="Kohinoor Devanagari" panose="02000000000000000000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4391571"/>
                  </a:ext>
                </a:extLst>
              </a:tr>
              <a:tr h="509338">
                <a:tc>
                  <a:txBody>
                    <a:bodyPr/>
                    <a:lstStyle/>
                    <a:p>
                      <a:r>
                        <a:rPr lang="de-DE" sz="2000">
                          <a:ln>
                            <a:noFill/>
                          </a:ln>
                          <a:solidFill>
                            <a:srgbClr val="043141"/>
                          </a:solidFill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Einzigartigkeit in 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ln>
                            <a:noFill/>
                          </a:ln>
                          <a:solidFill>
                            <a:srgbClr val="043141"/>
                          </a:solidFill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Ja, kein vergleichbarer Automat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>
                          <a:ln>
                            <a:noFill/>
                          </a:ln>
                          <a:solidFill>
                            <a:srgbClr val="043141"/>
                          </a:solidFill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Nein, viele Anbieter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4713536"/>
                  </a:ext>
                </a:extLst>
              </a:tr>
              <a:tr h="509338">
                <a:tc>
                  <a:txBody>
                    <a:bodyPr/>
                    <a:lstStyle/>
                    <a:p>
                      <a:r>
                        <a:rPr lang="de-DE" sz="2000">
                          <a:ln>
                            <a:noFill/>
                          </a:ln>
                          <a:solidFill>
                            <a:srgbClr val="043141"/>
                          </a:solidFill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System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ln>
                            <a:noFill/>
                          </a:ln>
                          <a:solidFill>
                            <a:srgbClr val="043141"/>
                          </a:solidFill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Automatisiertes Nachfüllsystem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>
                          <a:ln>
                            <a:noFill/>
                          </a:ln>
                          <a:solidFill>
                            <a:srgbClr val="043141"/>
                          </a:solidFill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Manuelle Nachfüllpackungen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7251670"/>
                  </a:ext>
                </a:extLst>
              </a:tr>
              <a:tr h="509338">
                <a:tc>
                  <a:txBody>
                    <a:bodyPr/>
                    <a:lstStyle/>
                    <a:p>
                      <a:r>
                        <a:rPr lang="de-DE" sz="2000" dirty="0">
                          <a:ln>
                            <a:noFill/>
                          </a:ln>
                          <a:solidFill>
                            <a:srgbClr val="043141"/>
                          </a:solidFill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Standort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ln>
                            <a:noFill/>
                          </a:ln>
                          <a:solidFill>
                            <a:srgbClr val="043141"/>
                          </a:solidFill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Direkt in Drogeriemärkten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>
                          <a:ln>
                            <a:noFill/>
                          </a:ln>
                          <a:solidFill>
                            <a:srgbClr val="043141"/>
                          </a:solidFill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Meist online oder spezielle Läden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4158856"/>
                  </a:ext>
                </a:extLst>
              </a:tr>
              <a:tr h="509338">
                <a:tc>
                  <a:txBody>
                    <a:bodyPr/>
                    <a:lstStyle/>
                    <a:p>
                      <a:r>
                        <a:rPr lang="de-DE" sz="2000" dirty="0">
                          <a:ln>
                            <a:noFill/>
                          </a:ln>
                          <a:solidFill>
                            <a:srgbClr val="043141"/>
                          </a:solidFill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Plastikmüll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ln>
                            <a:noFill/>
                          </a:ln>
                          <a:solidFill>
                            <a:srgbClr val="043141"/>
                          </a:solidFill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Sehr gering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>
                          <a:ln>
                            <a:noFill/>
                          </a:ln>
                          <a:solidFill>
                            <a:srgbClr val="043141"/>
                          </a:solidFill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Reduziert, aber immer noch Plastik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0627531"/>
                  </a:ext>
                </a:extLst>
              </a:tr>
              <a:tr h="509338">
                <a:tc>
                  <a:txBody>
                    <a:bodyPr/>
                    <a:lstStyle/>
                    <a:p>
                      <a:r>
                        <a:rPr lang="de-DE" sz="2000" dirty="0">
                          <a:ln>
                            <a:noFill/>
                          </a:ln>
                          <a:solidFill>
                            <a:srgbClr val="043141"/>
                          </a:solidFill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Alltagstauglichkeit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>
                          <a:ln>
                            <a:noFill/>
                          </a:ln>
                          <a:solidFill>
                            <a:srgbClr val="043141"/>
                          </a:solidFill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Hoch, einfach zu bedienen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>
                          <a:ln>
                            <a:noFill/>
                          </a:ln>
                          <a:solidFill>
                            <a:srgbClr val="043141"/>
                          </a:solidFill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Mittel, erfordert Umfüllen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2150094"/>
                  </a:ext>
                </a:extLst>
              </a:tr>
              <a:tr h="509338">
                <a:tc>
                  <a:txBody>
                    <a:bodyPr/>
                    <a:lstStyle/>
                    <a:p>
                      <a:r>
                        <a:rPr lang="de-DE" sz="2000">
                          <a:ln>
                            <a:noFill/>
                          </a:ln>
                          <a:solidFill>
                            <a:srgbClr val="043141"/>
                          </a:solidFill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Kostenersparnis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ln>
                            <a:noFill/>
                          </a:ln>
                          <a:solidFill>
                            <a:srgbClr val="043141"/>
                          </a:solidFill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Langfristig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ln>
                            <a:noFill/>
                          </a:ln>
                          <a:solidFill>
                            <a:srgbClr val="043141"/>
                          </a:solidFill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Mittel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14932"/>
                  </a:ext>
                </a:extLst>
              </a:tr>
            </a:tbl>
          </a:graphicData>
        </a:graphic>
      </p:graphicFrame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D5266133-43FA-0120-767B-E274B2445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16096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06981E-BBA9-034E-C882-6374DFDE6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E1D1B6"/>
                </a:solidFill>
                <a:latin typeface="Kohinoor Devanagari" panose="02000000000000000000" pitchFamily="2" charset="77"/>
                <a:cs typeface="Kohinoor Devanagari" panose="02000000000000000000" pitchFamily="2" charset="77"/>
              </a:rPr>
              <a:t>KONKURRENZANALYSE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4D85582A-8352-CCCB-294E-5DA5A10607A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62337" y="1935322"/>
          <a:ext cx="10467325" cy="4332174"/>
        </p:xfrm>
        <a:graphic>
          <a:graphicData uri="http://schemas.openxmlformats.org/drawingml/2006/table">
            <a:tbl>
              <a:tblPr>
                <a:solidFill>
                  <a:srgbClr val="E1D1B6"/>
                </a:solidFill>
                <a:tableStyleId>{616DA210-FB5B-4158-B5E0-FEB733F419BA}</a:tableStyleId>
              </a:tblPr>
              <a:tblGrid>
                <a:gridCol w="2340293">
                  <a:extLst>
                    <a:ext uri="{9D8B030D-6E8A-4147-A177-3AD203B41FA5}">
                      <a16:colId xmlns:a16="http://schemas.microsoft.com/office/drawing/2014/main" val="3800009722"/>
                    </a:ext>
                  </a:extLst>
                </a:gridCol>
                <a:gridCol w="4063516">
                  <a:extLst>
                    <a:ext uri="{9D8B030D-6E8A-4147-A177-3AD203B41FA5}">
                      <a16:colId xmlns:a16="http://schemas.microsoft.com/office/drawing/2014/main" val="2555588132"/>
                    </a:ext>
                  </a:extLst>
                </a:gridCol>
                <a:gridCol w="4063516">
                  <a:extLst>
                    <a:ext uri="{9D8B030D-6E8A-4147-A177-3AD203B41FA5}">
                      <a16:colId xmlns:a16="http://schemas.microsoft.com/office/drawing/2014/main" val="3221084200"/>
                    </a:ext>
                  </a:extLst>
                </a:gridCol>
              </a:tblGrid>
              <a:tr h="509338">
                <a:tc>
                  <a:txBody>
                    <a:bodyPr/>
                    <a:lstStyle/>
                    <a:p>
                      <a:r>
                        <a:rPr lang="de-DE" sz="2000" b="1">
                          <a:ln>
                            <a:noFill/>
                          </a:ln>
                          <a:solidFill>
                            <a:srgbClr val="043141"/>
                          </a:solidFill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Merkmal</a:t>
                      </a:r>
                      <a:endParaRPr lang="de-DE" sz="2000">
                        <a:ln>
                          <a:noFill/>
                        </a:ln>
                        <a:solidFill>
                          <a:srgbClr val="043141"/>
                        </a:solidFill>
                        <a:latin typeface="Kohinoor Devanagari" panose="02000000000000000000" pitchFamily="2" charset="77"/>
                        <a:cs typeface="Kohinoor Devanagari" panose="02000000000000000000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 b="1">
                          <a:ln>
                            <a:noFill/>
                          </a:ln>
                          <a:solidFill>
                            <a:srgbClr val="043141"/>
                          </a:solidFill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Fillgood Refill-Automat</a:t>
                      </a:r>
                      <a:endParaRPr lang="de-DE" sz="2000">
                        <a:ln>
                          <a:noFill/>
                        </a:ln>
                        <a:solidFill>
                          <a:srgbClr val="043141"/>
                        </a:solidFill>
                        <a:latin typeface="Kohinoor Devanagari" panose="02000000000000000000" pitchFamily="2" charset="77"/>
                        <a:cs typeface="Kohinoor Devanagari" panose="02000000000000000000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 b="1">
                          <a:ln>
                            <a:noFill/>
                          </a:ln>
                          <a:solidFill>
                            <a:srgbClr val="043141"/>
                          </a:solidFill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Konkurrenz (Nachfüllpackungen)</a:t>
                      </a:r>
                      <a:endParaRPr lang="de-DE" sz="2000">
                        <a:ln>
                          <a:noFill/>
                        </a:ln>
                        <a:solidFill>
                          <a:srgbClr val="043141"/>
                        </a:solidFill>
                        <a:latin typeface="Kohinoor Devanagari" panose="02000000000000000000" pitchFamily="2" charset="77"/>
                        <a:cs typeface="Kohinoor Devanagari" panose="02000000000000000000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4391571"/>
                  </a:ext>
                </a:extLst>
              </a:tr>
              <a:tr h="509338">
                <a:tc>
                  <a:txBody>
                    <a:bodyPr/>
                    <a:lstStyle/>
                    <a:p>
                      <a:r>
                        <a:rPr lang="de-DE" sz="2000">
                          <a:ln>
                            <a:noFill/>
                          </a:ln>
                          <a:solidFill>
                            <a:srgbClr val="043141"/>
                          </a:solidFill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Einzigartigkeit in 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ln>
                            <a:noFill/>
                          </a:ln>
                          <a:solidFill>
                            <a:srgbClr val="043141"/>
                          </a:solidFill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Ja, kein vergleichbarer Automat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>
                          <a:ln>
                            <a:noFill/>
                          </a:ln>
                          <a:solidFill>
                            <a:srgbClr val="043141"/>
                          </a:solidFill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Nein, viele Anbieter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4713536"/>
                  </a:ext>
                </a:extLst>
              </a:tr>
              <a:tr h="509338">
                <a:tc>
                  <a:txBody>
                    <a:bodyPr/>
                    <a:lstStyle/>
                    <a:p>
                      <a:r>
                        <a:rPr lang="de-DE" sz="2000">
                          <a:ln>
                            <a:noFill/>
                          </a:ln>
                          <a:solidFill>
                            <a:srgbClr val="043141"/>
                          </a:solidFill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System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ln>
                            <a:noFill/>
                          </a:ln>
                          <a:solidFill>
                            <a:srgbClr val="043141"/>
                          </a:solidFill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Automatisiertes Nachfüllsystem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>
                          <a:ln>
                            <a:noFill/>
                          </a:ln>
                          <a:solidFill>
                            <a:srgbClr val="043141"/>
                          </a:solidFill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Manuelle Nachfüllpackungen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7251670"/>
                  </a:ext>
                </a:extLst>
              </a:tr>
              <a:tr h="509338">
                <a:tc>
                  <a:txBody>
                    <a:bodyPr/>
                    <a:lstStyle/>
                    <a:p>
                      <a:r>
                        <a:rPr lang="de-DE" sz="2000" dirty="0">
                          <a:ln>
                            <a:noFill/>
                          </a:ln>
                          <a:solidFill>
                            <a:srgbClr val="043141"/>
                          </a:solidFill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Standort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ln>
                            <a:noFill/>
                          </a:ln>
                          <a:solidFill>
                            <a:srgbClr val="043141"/>
                          </a:solidFill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Direkt in Drogeriemärkten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>
                          <a:ln>
                            <a:noFill/>
                          </a:ln>
                          <a:solidFill>
                            <a:srgbClr val="043141"/>
                          </a:solidFill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Meist online oder spezielle Läden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4158856"/>
                  </a:ext>
                </a:extLst>
              </a:tr>
              <a:tr h="509338">
                <a:tc>
                  <a:txBody>
                    <a:bodyPr/>
                    <a:lstStyle/>
                    <a:p>
                      <a:r>
                        <a:rPr lang="de-DE" sz="2000" dirty="0">
                          <a:ln>
                            <a:noFill/>
                          </a:ln>
                          <a:solidFill>
                            <a:srgbClr val="043141"/>
                          </a:solidFill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Plastikmüll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ln>
                            <a:noFill/>
                          </a:ln>
                          <a:solidFill>
                            <a:srgbClr val="043141"/>
                          </a:solidFill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Sehr gering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>
                          <a:ln>
                            <a:noFill/>
                          </a:ln>
                          <a:solidFill>
                            <a:srgbClr val="043141"/>
                          </a:solidFill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Reduziert, aber immer noch Plastik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0627531"/>
                  </a:ext>
                </a:extLst>
              </a:tr>
              <a:tr h="509338">
                <a:tc>
                  <a:txBody>
                    <a:bodyPr/>
                    <a:lstStyle/>
                    <a:p>
                      <a:r>
                        <a:rPr lang="de-DE" sz="2000" dirty="0">
                          <a:ln>
                            <a:noFill/>
                          </a:ln>
                          <a:solidFill>
                            <a:srgbClr val="043141"/>
                          </a:solidFill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Alltagstauglichkeit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>
                          <a:ln>
                            <a:noFill/>
                          </a:ln>
                          <a:solidFill>
                            <a:srgbClr val="043141"/>
                          </a:solidFill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Hoch, einfach zu bedienen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>
                          <a:ln>
                            <a:noFill/>
                          </a:ln>
                          <a:solidFill>
                            <a:srgbClr val="043141"/>
                          </a:solidFill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Mittel, erfordert Umfüllen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2150094"/>
                  </a:ext>
                </a:extLst>
              </a:tr>
              <a:tr h="509338">
                <a:tc>
                  <a:txBody>
                    <a:bodyPr/>
                    <a:lstStyle/>
                    <a:p>
                      <a:r>
                        <a:rPr lang="de-DE" sz="2000">
                          <a:ln>
                            <a:noFill/>
                          </a:ln>
                          <a:solidFill>
                            <a:srgbClr val="043141"/>
                          </a:solidFill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Kostenersparnis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ln>
                            <a:noFill/>
                          </a:ln>
                          <a:solidFill>
                            <a:srgbClr val="043141"/>
                          </a:solidFill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Langfristig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ln>
                            <a:noFill/>
                          </a:ln>
                          <a:solidFill>
                            <a:srgbClr val="043141"/>
                          </a:solidFill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Mittel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14932"/>
                  </a:ext>
                </a:extLst>
              </a:tr>
            </a:tbl>
          </a:graphicData>
        </a:graphic>
      </p:graphicFrame>
      <p:pic>
        <p:nvPicPr>
          <p:cNvPr id="3" name="Grafik 2" descr="Store">
            <a:extLst>
              <a:ext uri="{FF2B5EF4-FFF2-40B4-BE49-F238E27FC236}">
                <a16:creationId xmlns:a16="http://schemas.microsoft.com/office/drawing/2014/main" id="{6C043B72-FF8B-FB9A-2472-DB6921C2C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22038" y="-1600202"/>
            <a:ext cx="914400" cy="914400"/>
          </a:xfrm>
          <a:prstGeom prst="rect">
            <a:avLst/>
          </a:prstGeom>
        </p:spPr>
      </p:pic>
      <p:pic>
        <p:nvPicPr>
          <p:cNvPr id="5" name="Grafik 4" descr="Zeitung">
            <a:extLst>
              <a:ext uri="{FF2B5EF4-FFF2-40B4-BE49-F238E27FC236}">
                <a16:creationId xmlns:a16="http://schemas.microsoft.com/office/drawing/2014/main" id="{9BC82B61-33B9-4FF3-F5A3-0A584B2A19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92103" y="1935322"/>
            <a:ext cx="914400" cy="914400"/>
          </a:xfrm>
          <a:prstGeom prst="rect">
            <a:avLst/>
          </a:prstGeom>
        </p:spPr>
      </p:pic>
      <p:pic>
        <p:nvPicPr>
          <p:cNvPr id="6" name="Grafik 5" descr="Smartphone">
            <a:extLst>
              <a:ext uri="{FF2B5EF4-FFF2-40B4-BE49-F238E27FC236}">
                <a16:creationId xmlns:a16="http://schemas.microsoft.com/office/drawing/2014/main" id="{78068C10-5A8F-260C-D8F5-44F71B8207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426690" y="2041844"/>
            <a:ext cx="914400" cy="9144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A95359D-2049-C1F1-D700-4498AFE781BA}"/>
              </a:ext>
            </a:extLst>
          </p:cNvPr>
          <p:cNvSpPr/>
          <p:nvPr/>
        </p:nvSpPr>
        <p:spPr>
          <a:xfrm>
            <a:off x="-2661131" y="2499044"/>
            <a:ext cx="2468882" cy="2436197"/>
          </a:xfrm>
          <a:prstGeom prst="ellipse">
            <a:avLst/>
          </a:prstGeom>
          <a:solidFill>
            <a:srgbClr val="E1D1B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431BB3F-1A66-7F1F-8030-5A037EC5325B}"/>
              </a:ext>
            </a:extLst>
          </p:cNvPr>
          <p:cNvSpPr/>
          <p:nvPr/>
        </p:nvSpPr>
        <p:spPr>
          <a:xfrm>
            <a:off x="12772062" y="2210901"/>
            <a:ext cx="2468882" cy="2436197"/>
          </a:xfrm>
          <a:prstGeom prst="ellipse">
            <a:avLst/>
          </a:prstGeom>
          <a:solidFill>
            <a:srgbClr val="E1D1B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E6E53A2-C7C2-2D77-B373-55E6679EBBBA}"/>
              </a:ext>
            </a:extLst>
          </p:cNvPr>
          <p:cNvSpPr/>
          <p:nvPr/>
        </p:nvSpPr>
        <p:spPr>
          <a:xfrm>
            <a:off x="3367556" y="-2596536"/>
            <a:ext cx="2468882" cy="2436197"/>
          </a:xfrm>
          <a:prstGeom prst="ellipse">
            <a:avLst/>
          </a:prstGeom>
          <a:solidFill>
            <a:srgbClr val="E1D1B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149ECCC-53C1-B995-59B5-D07B4F091880}"/>
              </a:ext>
            </a:extLst>
          </p:cNvPr>
          <p:cNvSpPr/>
          <p:nvPr/>
        </p:nvSpPr>
        <p:spPr>
          <a:xfrm>
            <a:off x="6584164" y="-2596537"/>
            <a:ext cx="2468882" cy="2436197"/>
          </a:xfrm>
          <a:prstGeom prst="ellipse">
            <a:avLst/>
          </a:prstGeom>
          <a:solidFill>
            <a:srgbClr val="E1D1B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6357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8747B-130A-6539-D11D-B542B0AD2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E1D1B6"/>
                </a:solidFill>
                <a:latin typeface="Kohinoor Devanagari" panose="02000000000000000000" pitchFamily="2" charset="77"/>
                <a:cs typeface="Kohinoor Devanagari" panose="02000000000000000000" pitchFamily="2" charset="77"/>
              </a:rPr>
              <a:t>VISION &amp; MEILENSTEINE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F08D7D-D72B-4EFA-DF80-7656ABD7A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de-DE" sz="1900" b="1" dirty="0">
              <a:solidFill>
                <a:srgbClr val="E1D1B6"/>
              </a:solidFill>
              <a:latin typeface="Kohinoor Devanagari" panose="02000000000000000000" pitchFamily="2" charset="77"/>
              <a:cs typeface="Kohinoor Devanagari" panose="02000000000000000000" pitchFamily="2" charset="77"/>
            </a:endParaRPr>
          </a:p>
          <a:p>
            <a:pPr>
              <a:buFont typeface="Wingdings" pitchFamily="2" charset="2"/>
              <a:buChar char="§"/>
            </a:pPr>
            <a:r>
              <a:rPr lang="de-DE" sz="1900" b="1" dirty="0">
                <a:solidFill>
                  <a:srgbClr val="E1D1B6"/>
                </a:solidFill>
                <a:latin typeface="Kohinoor Devanagari" panose="02000000000000000000" pitchFamily="2" charset="77"/>
                <a:cs typeface="Kohinoor Devanagari" panose="02000000000000000000" pitchFamily="2" charset="77"/>
              </a:rPr>
              <a:t>Prototyp unseres Nachfüllautomaten</a:t>
            </a:r>
          </a:p>
          <a:p>
            <a:pPr>
              <a:buFont typeface="Wingdings" pitchFamily="2" charset="2"/>
              <a:buChar char="§"/>
            </a:pPr>
            <a:endParaRPr lang="de-DE" sz="1900" b="1" dirty="0">
              <a:solidFill>
                <a:srgbClr val="E1D1B6"/>
              </a:solidFill>
              <a:latin typeface="Kohinoor Devanagari" panose="02000000000000000000" pitchFamily="2" charset="77"/>
              <a:cs typeface="Kohinoor Devanagari" panose="02000000000000000000" pitchFamily="2" charset="77"/>
            </a:endParaRPr>
          </a:p>
          <a:p>
            <a:pPr>
              <a:buFont typeface="Wingdings" pitchFamily="2" charset="2"/>
              <a:buChar char="§"/>
            </a:pPr>
            <a:r>
              <a:rPr lang="de-DE" sz="1900" b="1" dirty="0">
                <a:solidFill>
                  <a:srgbClr val="E1D1B6"/>
                </a:solidFill>
                <a:latin typeface="Kohinoor Devanagari" panose="02000000000000000000" pitchFamily="2" charset="77"/>
                <a:cs typeface="Kohinoor Devanagari" panose="02000000000000000000" pitchFamily="2" charset="77"/>
              </a:rPr>
              <a:t>eigene Flaschenserie</a:t>
            </a:r>
          </a:p>
          <a:p>
            <a:pPr>
              <a:buFont typeface="Wingdings" pitchFamily="2" charset="2"/>
              <a:buChar char="§"/>
            </a:pPr>
            <a:endParaRPr lang="de-DE" sz="1900" b="1" dirty="0">
              <a:solidFill>
                <a:srgbClr val="E1D1B6"/>
              </a:solidFill>
              <a:latin typeface="Kohinoor Devanagari" panose="02000000000000000000" pitchFamily="2" charset="77"/>
              <a:cs typeface="Kohinoor Devanagari" panose="02000000000000000000" pitchFamily="2" charset="77"/>
            </a:endParaRPr>
          </a:p>
          <a:p>
            <a:pPr>
              <a:buFont typeface="Wingdings" pitchFamily="2" charset="2"/>
              <a:buChar char="§"/>
            </a:pPr>
            <a:r>
              <a:rPr lang="de-DE" sz="1900" b="1" dirty="0">
                <a:solidFill>
                  <a:srgbClr val="E1D1B6"/>
                </a:solidFill>
                <a:latin typeface="Kohinoor Devanagari" panose="02000000000000000000" pitchFamily="2" charset="77"/>
                <a:cs typeface="Kohinoor Devanagari" panose="02000000000000000000" pitchFamily="2" charset="77"/>
              </a:rPr>
              <a:t>Fertigstellung und Marktreife unseres eigenen Shampoos, Duschgels und Conditioners</a:t>
            </a:r>
          </a:p>
          <a:p>
            <a:pPr>
              <a:buFont typeface="Wingdings" pitchFamily="2" charset="2"/>
              <a:buChar char="§"/>
            </a:pPr>
            <a:endParaRPr lang="de-DE" sz="1900" b="1" dirty="0">
              <a:solidFill>
                <a:srgbClr val="E1D1B6"/>
              </a:solidFill>
              <a:latin typeface="Kohinoor Devanagari" panose="02000000000000000000" pitchFamily="2" charset="77"/>
              <a:cs typeface="Kohinoor Devanagari" panose="02000000000000000000" pitchFamily="2" charset="77"/>
            </a:endParaRPr>
          </a:p>
          <a:p>
            <a:pPr>
              <a:buFont typeface="Wingdings" pitchFamily="2" charset="2"/>
              <a:buChar char="§"/>
            </a:pPr>
            <a:r>
              <a:rPr lang="de-DE" sz="1900" b="1" dirty="0">
                <a:solidFill>
                  <a:srgbClr val="E1D1B6"/>
                </a:solidFill>
                <a:latin typeface="Kohinoor Devanagari" panose="02000000000000000000" pitchFamily="2" charset="77"/>
                <a:cs typeface="Kohinoor Devanagari" panose="02000000000000000000" pitchFamily="2" charset="77"/>
              </a:rPr>
              <a:t>Kooperation mit einer Drogeriekette</a:t>
            </a:r>
          </a:p>
          <a:p>
            <a:pPr>
              <a:buFont typeface="Wingdings" pitchFamily="2" charset="2"/>
              <a:buChar char="§"/>
            </a:pPr>
            <a:endParaRPr lang="de-DE" sz="1900" b="1" dirty="0">
              <a:solidFill>
                <a:srgbClr val="E1D1B6"/>
              </a:solidFill>
              <a:latin typeface="Kohinoor Devanagari" panose="02000000000000000000" pitchFamily="2" charset="77"/>
              <a:cs typeface="Kohinoor Devanagari" panose="02000000000000000000" pitchFamily="2" charset="77"/>
            </a:endParaRPr>
          </a:p>
          <a:p>
            <a:endParaRPr lang="de-DE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7BA2DC6-C099-60C0-9121-A3FDD79838F2}"/>
              </a:ext>
            </a:extLst>
          </p:cNvPr>
          <p:cNvSpPr/>
          <p:nvPr/>
        </p:nvSpPr>
        <p:spPr>
          <a:xfrm>
            <a:off x="-2952044" y="2210901"/>
            <a:ext cx="2468882" cy="2436197"/>
          </a:xfrm>
          <a:prstGeom prst="ellipse">
            <a:avLst/>
          </a:prstGeom>
          <a:solidFill>
            <a:srgbClr val="E1D1B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FF902C4-99C3-43CA-6A51-610848E272DA}"/>
              </a:ext>
            </a:extLst>
          </p:cNvPr>
          <p:cNvSpPr/>
          <p:nvPr/>
        </p:nvSpPr>
        <p:spPr>
          <a:xfrm>
            <a:off x="12675162" y="2210900"/>
            <a:ext cx="2468882" cy="2436197"/>
          </a:xfrm>
          <a:prstGeom prst="ellipse">
            <a:avLst/>
          </a:prstGeom>
          <a:solidFill>
            <a:srgbClr val="E1D1B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0430DD3-281E-A922-B65E-291B17661800}"/>
              </a:ext>
            </a:extLst>
          </p:cNvPr>
          <p:cNvSpPr/>
          <p:nvPr/>
        </p:nvSpPr>
        <p:spPr>
          <a:xfrm>
            <a:off x="3345649" y="-3356639"/>
            <a:ext cx="2468882" cy="2436197"/>
          </a:xfrm>
          <a:prstGeom prst="ellipse">
            <a:avLst/>
          </a:prstGeom>
          <a:solidFill>
            <a:srgbClr val="E1D1B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752468A-4326-4672-0447-F4897BE4270E}"/>
              </a:ext>
            </a:extLst>
          </p:cNvPr>
          <p:cNvSpPr/>
          <p:nvPr/>
        </p:nvSpPr>
        <p:spPr>
          <a:xfrm>
            <a:off x="6377471" y="-3356639"/>
            <a:ext cx="2468882" cy="2436197"/>
          </a:xfrm>
          <a:prstGeom prst="ellipse">
            <a:avLst/>
          </a:prstGeom>
          <a:solidFill>
            <a:srgbClr val="E1D1B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5756523-41A6-D498-C17A-3E9D0469B4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" t="10771" r="237" b="6721"/>
          <a:stretch/>
        </p:blipFill>
        <p:spPr>
          <a:xfrm>
            <a:off x="13588299" y="2677958"/>
            <a:ext cx="2374900" cy="3499005"/>
          </a:xfrm>
          <a:prstGeom prst="roundRect">
            <a:avLst/>
          </a:prstGeom>
          <a:ln w="57150">
            <a:solidFill>
              <a:srgbClr val="E1D1B6"/>
            </a:solidFill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26FE7F2-B71F-7580-4317-E05C20CFE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60851" y="3389795"/>
            <a:ext cx="3321776" cy="3036131"/>
          </a:xfrm>
          <a:prstGeom prst="roundRect">
            <a:avLst/>
          </a:prstGeom>
          <a:ln w="57150">
            <a:solidFill>
              <a:srgbClr val="E1D1B6"/>
            </a:solidFill>
          </a:ln>
        </p:spPr>
      </p:pic>
      <p:graphicFrame>
        <p:nvGraphicFramePr>
          <p:cNvPr id="13" name="Inhaltsplatzhalter 3">
            <a:extLst>
              <a:ext uri="{FF2B5EF4-FFF2-40B4-BE49-F238E27FC236}">
                <a16:creationId xmlns:a16="http://schemas.microsoft.com/office/drawing/2014/main" id="{5D90B46C-6721-FC40-0F20-1B927B370417}"/>
              </a:ext>
            </a:extLst>
          </p:cNvPr>
          <p:cNvGraphicFramePr>
            <a:graphicFrameLocks/>
          </p:cNvGraphicFramePr>
          <p:nvPr/>
        </p:nvGraphicFramePr>
        <p:xfrm>
          <a:off x="886475" y="7368540"/>
          <a:ext cx="10467325" cy="3565366"/>
        </p:xfrm>
        <a:graphic>
          <a:graphicData uri="http://schemas.openxmlformats.org/drawingml/2006/table">
            <a:tbl>
              <a:tblPr>
                <a:solidFill>
                  <a:srgbClr val="E1D1B6"/>
                </a:solidFill>
                <a:tableStyleId>{616DA210-FB5B-4158-B5E0-FEB733F419BA}</a:tableStyleId>
              </a:tblPr>
              <a:tblGrid>
                <a:gridCol w="2340293">
                  <a:extLst>
                    <a:ext uri="{9D8B030D-6E8A-4147-A177-3AD203B41FA5}">
                      <a16:colId xmlns:a16="http://schemas.microsoft.com/office/drawing/2014/main" val="3800009722"/>
                    </a:ext>
                  </a:extLst>
                </a:gridCol>
                <a:gridCol w="4063516">
                  <a:extLst>
                    <a:ext uri="{9D8B030D-6E8A-4147-A177-3AD203B41FA5}">
                      <a16:colId xmlns:a16="http://schemas.microsoft.com/office/drawing/2014/main" val="2555588132"/>
                    </a:ext>
                  </a:extLst>
                </a:gridCol>
                <a:gridCol w="4063516">
                  <a:extLst>
                    <a:ext uri="{9D8B030D-6E8A-4147-A177-3AD203B41FA5}">
                      <a16:colId xmlns:a16="http://schemas.microsoft.com/office/drawing/2014/main" val="3221084200"/>
                    </a:ext>
                  </a:extLst>
                </a:gridCol>
              </a:tblGrid>
              <a:tr h="509338">
                <a:tc>
                  <a:txBody>
                    <a:bodyPr/>
                    <a:lstStyle/>
                    <a:p>
                      <a:r>
                        <a:rPr lang="de-DE" b="1">
                          <a:ln>
                            <a:noFill/>
                          </a:ln>
                          <a:solidFill>
                            <a:srgbClr val="043141"/>
                          </a:solidFill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Merkmal</a:t>
                      </a:r>
                      <a:endParaRPr lang="de-DE">
                        <a:ln>
                          <a:noFill/>
                        </a:ln>
                        <a:solidFill>
                          <a:srgbClr val="043141"/>
                        </a:solidFill>
                        <a:latin typeface="Kohinoor Devanagari" panose="02000000000000000000" pitchFamily="2" charset="77"/>
                        <a:cs typeface="Kohinoor Devanagari" panose="02000000000000000000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b="1">
                          <a:ln>
                            <a:noFill/>
                          </a:ln>
                          <a:solidFill>
                            <a:srgbClr val="043141"/>
                          </a:solidFill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Fillgood Refill-Automat</a:t>
                      </a:r>
                      <a:endParaRPr lang="de-DE">
                        <a:ln>
                          <a:noFill/>
                        </a:ln>
                        <a:solidFill>
                          <a:srgbClr val="043141"/>
                        </a:solidFill>
                        <a:latin typeface="Kohinoor Devanagari" panose="02000000000000000000" pitchFamily="2" charset="77"/>
                        <a:cs typeface="Kohinoor Devanagari" panose="02000000000000000000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b="1">
                          <a:ln>
                            <a:noFill/>
                          </a:ln>
                          <a:solidFill>
                            <a:srgbClr val="043141"/>
                          </a:solidFill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Konkurrenz (Nachfüllpackungen)</a:t>
                      </a:r>
                      <a:endParaRPr lang="de-DE">
                        <a:ln>
                          <a:noFill/>
                        </a:ln>
                        <a:solidFill>
                          <a:srgbClr val="043141"/>
                        </a:solidFill>
                        <a:latin typeface="Kohinoor Devanagari" panose="02000000000000000000" pitchFamily="2" charset="77"/>
                        <a:cs typeface="Kohinoor Devanagari" panose="02000000000000000000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4391571"/>
                  </a:ext>
                </a:extLst>
              </a:tr>
              <a:tr h="509338">
                <a:tc>
                  <a:txBody>
                    <a:bodyPr/>
                    <a:lstStyle/>
                    <a:p>
                      <a:r>
                        <a:rPr lang="de-DE">
                          <a:ln>
                            <a:noFill/>
                          </a:ln>
                          <a:solidFill>
                            <a:srgbClr val="043141"/>
                          </a:solidFill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Einzigartigkeit in 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n>
                            <a:noFill/>
                          </a:ln>
                          <a:solidFill>
                            <a:srgbClr val="043141"/>
                          </a:solidFill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Ja, kein vergleichbarer Automat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>
                          <a:ln>
                            <a:noFill/>
                          </a:ln>
                          <a:solidFill>
                            <a:srgbClr val="043141"/>
                          </a:solidFill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Nein, viele Anbieter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4713536"/>
                  </a:ext>
                </a:extLst>
              </a:tr>
              <a:tr h="509338">
                <a:tc>
                  <a:txBody>
                    <a:bodyPr/>
                    <a:lstStyle/>
                    <a:p>
                      <a:r>
                        <a:rPr lang="de-DE">
                          <a:ln>
                            <a:noFill/>
                          </a:ln>
                          <a:solidFill>
                            <a:srgbClr val="043141"/>
                          </a:solidFill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System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n>
                            <a:noFill/>
                          </a:ln>
                          <a:solidFill>
                            <a:srgbClr val="043141"/>
                          </a:solidFill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Automatisiertes Nachfüllsystem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>
                          <a:ln>
                            <a:noFill/>
                          </a:ln>
                          <a:solidFill>
                            <a:srgbClr val="043141"/>
                          </a:solidFill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Manuelle Nachfüllpackungen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7251670"/>
                  </a:ext>
                </a:extLst>
              </a:tr>
              <a:tr h="509338">
                <a:tc>
                  <a:txBody>
                    <a:bodyPr/>
                    <a:lstStyle/>
                    <a:p>
                      <a:r>
                        <a:rPr lang="de-DE" dirty="0">
                          <a:ln>
                            <a:noFill/>
                          </a:ln>
                          <a:solidFill>
                            <a:srgbClr val="043141"/>
                          </a:solidFill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Standort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n>
                            <a:noFill/>
                          </a:ln>
                          <a:solidFill>
                            <a:srgbClr val="043141"/>
                          </a:solidFill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Direkt in Drogeriemärkten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>
                          <a:ln>
                            <a:noFill/>
                          </a:ln>
                          <a:solidFill>
                            <a:srgbClr val="043141"/>
                          </a:solidFill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Meist online oder spezielle Läden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4158856"/>
                  </a:ext>
                </a:extLst>
              </a:tr>
              <a:tr h="509338">
                <a:tc>
                  <a:txBody>
                    <a:bodyPr/>
                    <a:lstStyle/>
                    <a:p>
                      <a:r>
                        <a:rPr lang="de-DE" dirty="0">
                          <a:ln>
                            <a:noFill/>
                          </a:ln>
                          <a:solidFill>
                            <a:srgbClr val="043141"/>
                          </a:solidFill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Plastikmüll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n>
                            <a:noFill/>
                          </a:ln>
                          <a:solidFill>
                            <a:srgbClr val="043141"/>
                          </a:solidFill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Sehr gering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>
                          <a:ln>
                            <a:noFill/>
                          </a:ln>
                          <a:solidFill>
                            <a:srgbClr val="043141"/>
                          </a:solidFill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Reduziert, aber immer noch Plastik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0627531"/>
                  </a:ext>
                </a:extLst>
              </a:tr>
              <a:tr h="509338">
                <a:tc>
                  <a:txBody>
                    <a:bodyPr/>
                    <a:lstStyle/>
                    <a:p>
                      <a:r>
                        <a:rPr lang="de-DE" dirty="0">
                          <a:ln>
                            <a:noFill/>
                          </a:ln>
                          <a:solidFill>
                            <a:srgbClr val="043141"/>
                          </a:solidFill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Alltagstauglichkeit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>
                          <a:ln>
                            <a:noFill/>
                          </a:ln>
                          <a:solidFill>
                            <a:srgbClr val="043141"/>
                          </a:solidFill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Hoch, einfach zu bedienen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>
                          <a:ln>
                            <a:noFill/>
                          </a:ln>
                          <a:solidFill>
                            <a:srgbClr val="043141"/>
                          </a:solidFill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Mittel, erfordert Umfüllen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2150094"/>
                  </a:ext>
                </a:extLst>
              </a:tr>
              <a:tr h="509338">
                <a:tc>
                  <a:txBody>
                    <a:bodyPr/>
                    <a:lstStyle/>
                    <a:p>
                      <a:r>
                        <a:rPr lang="de-DE">
                          <a:ln>
                            <a:noFill/>
                          </a:ln>
                          <a:solidFill>
                            <a:srgbClr val="043141"/>
                          </a:solidFill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Kostenersparnis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n>
                            <a:noFill/>
                          </a:ln>
                          <a:solidFill>
                            <a:srgbClr val="043141"/>
                          </a:solidFill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Langfristig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n>
                            <a:noFill/>
                          </a:ln>
                          <a:solidFill>
                            <a:srgbClr val="043141"/>
                          </a:solidFill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Mittel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14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03306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378</Words>
  <Application>Microsoft Macintosh PowerPoint</Application>
  <PresentationFormat>Breitbild</PresentationFormat>
  <Paragraphs>140</Paragraphs>
  <Slides>12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Impact</vt:lpstr>
      <vt:lpstr>Kohinoor Devanagari</vt:lpstr>
      <vt:lpstr>Wingdings</vt:lpstr>
      <vt:lpstr>1_Office</vt:lpstr>
      <vt:lpstr>PowerPoint-Präsentation</vt:lpstr>
      <vt:lpstr>PROBLEM</vt:lpstr>
      <vt:lpstr>PROBLEM</vt:lpstr>
      <vt:lpstr>WERTEVERSPRECHEN</vt:lpstr>
      <vt:lpstr>DAS BESONDERE AN UNSERER IDEE</vt:lpstr>
      <vt:lpstr>GESCHÄFTSMODELL</vt:lpstr>
      <vt:lpstr>VERMARKTUNG</vt:lpstr>
      <vt:lpstr>KONKURRENZANALYSE</vt:lpstr>
      <vt:lpstr>VISION &amp; MEILENSTEINE</vt:lpstr>
      <vt:lpstr>FILL GOOD - FEEL GOOD</vt:lpstr>
      <vt:lpstr>UNSER TEAM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martinareick@yahoo.de</dc:creator>
  <cp:lastModifiedBy>martinareick@yahoo.de</cp:lastModifiedBy>
  <cp:revision>1</cp:revision>
  <dcterms:created xsi:type="dcterms:W3CDTF">2025-06-20T12:23:12Z</dcterms:created>
  <dcterms:modified xsi:type="dcterms:W3CDTF">2025-06-22T15:42:47Z</dcterms:modified>
</cp:coreProperties>
</file>